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3" r:id="rId3"/>
    <p:sldId id="262" r:id="rId4"/>
    <p:sldId id="277" r:id="rId5"/>
    <p:sldId id="257" r:id="rId6"/>
    <p:sldId id="272" r:id="rId7"/>
    <p:sldId id="273" r:id="rId8"/>
    <p:sldId id="261" r:id="rId9"/>
    <p:sldId id="274" r:id="rId10"/>
    <p:sldId id="259" r:id="rId11"/>
    <p:sldId id="258" r:id="rId12"/>
    <p:sldId id="260" r:id="rId13"/>
    <p:sldId id="266" r:id="rId14"/>
    <p:sldId id="267" r:id="rId15"/>
    <p:sldId id="268" r:id="rId16"/>
    <p:sldId id="269" r:id="rId17"/>
    <p:sldId id="275" r:id="rId18"/>
    <p:sldId id="276" r:id="rId19"/>
    <p:sldId id="279" r:id="rId20"/>
    <p:sldId id="284" r:id="rId21"/>
    <p:sldId id="285" r:id="rId22"/>
    <p:sldId id="331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5" r:id="rId32"/>
    <p:sldId id="296" r:id="rId33"/>
    <p:sldId id="297" r:id="rId34"/>
    <p:sldId id="298" r:id="rId35"/>
    <p:sldId id="299" r:id="rId36"/>
    <p:sldId id="300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35" r:id="rId48"/>
    <p:sldId id="336" r:id="rId49"/>
    <p:sldId id="338" r:id="rId50"/>
    <p:sldId id="339" r:id="rId51"/>
    <p:sldId id="340" r:id="rId52"/>
    <p:sldId id="341" r:id="rId53"/>
    <p:sldId id="342" r:id="rId5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0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1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415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11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21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3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77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37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71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06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2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68CE3-9567-4348-931C-3EB06CD30564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98031-FEF7-4B77-825B-B4496C913B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80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編譯與組</a:t>
            </a:r>
            <a:r>
              <a:rPr lang="zh-TW" altLang="en-US" dirty="0"/>
              <a:t>譯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靜態連結與動態連結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227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65995" y="1644650"/>
            <a:ext cx="4953000" cy="4699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-E</a:t>
            </a:r>
            <a:r>
              <a:rPr lang="en-US" altLang="zh-TW" dirty="0"/>
              <a:t> </a:t>
            </a:r>
            <a:r>
              <a:rPr lang="en-US" altLang="zh-TW" dirty="0" err="1"/>
              <a:t>helloCTFer.c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 </a:t>
            </a:r>
            <a:r>
              <a:rPr lang="en-US" altLang="zh-TW" dirty="0" err="1"/>
              <a:t>helloCTFer.i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前編譯過程</a:t>
            </a:r>
            <a:endParaRPr lang="zh-TW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65995" y="3566725"/>
            <a:ext cx="78739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ls -Al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4482932" y="3566725"/>
            <a:ext cx="75693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ls -al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946226" y="4293453"/>
            <a:ext cx="580072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/>
              <a:t>total 24</a:t>
            </a:r>
          </a:p>
          <a:p>
            <a:r>
              <a:rPr lang="en-US" altLang="zh-TW" dirty="0" smtClean="0"/>
              <a:t>-</a:t>
            </a:r>
            <a:r>
              <a:rPr lang="en-US" altLang="zh-TW" dirty="0" err="1" smtClean="0"/>
              <a:t>rw</a:t>
            </a:r>
            <a:r>
              <a:rPr lang="en-US" altLang="zh-TW" dirty="0" smtClean="0"/>
              <a:t>-r--r-- 1 root </a:t>
            </a:r>
            <a:r>
              <a:rPr lang="en-US" altLang="zh-TW" dirty="0" err="1" smtClean="0"/>
              <a:t>root</a:t>
            </a:r>
            <a:r>
              <a:rPr lang="en-US" altLang="zh-TW" dirty="0" smtClean="0"/>
              <a:t>   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77</a:t>
            </a:r>
            <a:r>
              <a:rPr lang="en-US" altLang="zh-TW" dirty="0" smtClean="0"/>
              <a:t> Jul  6 05:28 </a:t>
            </a:r>
            <a:r>
              <a:rPr lang="en-US" altLang="zh-TW" dirty="0" err="1" smtClean="0"/>
              <a:t>helloCTFer.c</a:t>
            </a:r>
            <a:endParaRPr lang="en-US" altLang="zh-TW" dirty="0" smtClean="0"/>
          </a:p>
          <a:p>
            <a:r>
              <a:rPr lang="en-US" altLang="zh-TW" dirty="0" smtClean="0"/>
              <a:t>-</a:t>
            </a:r>
            <a:r>
              <a:rPr lang="en-US" altLang="zh-TW" dirty="0" err="1" smtClean="0"/>
              <a:t>rw</a:t>
            </a:r>
            <a:r>
              <a:rPr lang="en-US" altLang="zh-TW" dirty="0" smtClean="0"/>
              <a:t>-r--r-- 1 root </a:t>
            </a:r>
            <a:r>
              <a:rPr lang="en-US" altLang="zh-TW" dirty="0" err="1" smtClean="0"/>
              <a:t>root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17564</a:t>
            </a:r>
            <a:r>
              <a:rPr lang="en-US" altLang="zh-TW" dirty="0" smtClean="0"/>
              <a:t> Jul  6 05:35 </a:t>
            </a:r>
            <a:r>
              <a:rPr lang="en-US" altLang="zh-TW" dirty="0" err="1" smtClean="0"/>
              <a:t>helloCTFer.i</a:t>
            </a:r>
            <a:endParaRPr lang="en-US" altLang="zh-TW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5971145" y="1066800"/>
            <a:ext cx="1409700" cy="466725"/>
          </a:xfrm>
          <a:prstGeom prst="wedgeRoundRectCallout">
            <a:avLst>
              <a:gd name="adj1" fmla="val -24621"/>
              <a:gd name="adj2" fmla="val 76786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輸出的檔</a:t>
            </a:r>
            <a:r>
              <a:rPr lang="zh-TW" altLang="en-US" dirty="0"/>
              <a:t>案</a:t>
            </a:r>
          </a:p>
        </p:txBody>
      </p:sp>
      <p:sp>
        <p:nvSpPr>
          <p:cNvPr id="10" name="圓角矩形圖說文字 9"/>
          <p:cNvSpPr/>
          <p:nvPr/>
        </p:nvSpPr>
        <p:spPr>
          <a:xfrm>
            <a:off x="3850250" y="1066799"/>
            <a:ext cx="1409700" cy="466725"/>
          </a:xfrm>
          <a:prstGeom prst="wedgeRoundRectCallout">
            <a:avLst>
              <a:gd name="adj1" fmla="val -24621"/>
              <a:gd name="adj2" fmla="val 76786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原始程式</a:t>
            </a:r>
            <a:r>
              <a:rPr lang="zh-TW" altLang="en-US" dirty="0"/>
              <a:t>碼</a:t>
            </a:r>
          </a:p>
        </p:txBody>
      </p:sp>
      <p:sp>
        <p:nvSpPr>
          <p:cNvPr id="11" name="矩形 10"/>
          <p:cNvSpPr/>
          <p:nvPr/>
        </p:nvSpPr>
        <p:spPr>
          <a:xfrm>
            <a:off x="2946226" y="5560962"/>
            <a:ext cx="480131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為什麼檔案變這麼大？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88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前編譯過程</a:t>
            </a:r>
            <a:endParaRPr lang="zh-TW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dirty="0" smtClean="0"/>
              <a:t>為什麼檔案遍這麼大？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cat </a:t>
            </a:r>
            <a:r>
              <a:rPr lang="en-US" altLang="zh-TW" dirty="0" err="1" smtClean="0"/>
              <a:t>helloCTFer.i</a:t>
            </a:r>
            <a:endParaRPr lang="en-US" altLang="zh-TW" dirty="0" smtClean="0"/>
          </a:p>
          <a:p>
            <a:pPr algn="ctr"/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4600" y="447675"/>
            <a:ext cx="3543300" cy="576262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sz="4400" dirty="0" smtClean="0"/>
              <a:t># </a:t>
            </a:r>
            <a:r>
              <a:rPr lang="en-US" altLang="zh-TW" sz="4400" dirty="0"/>
              <a:t>1 "</a:t>
            </a:r>
            <a:r>
              <a:rPr lang="en-US" altLang="zh-TW" sz="4400" dirty="0" err="1"/>
              <a:t>helloCTFer.c</a:t>
            </a:r>
            <a:r>
              <a:rPr lang="en-US" altLang="zh-TW" sz="4400" dirty="0"/>
              <a:t>"</a:t>
            </a:r>
          </a:p>
          <a:p>
            <a:pPr marL="0" indent="0">
              <a:buNone/>
            </a:pPr>
            <a:r>
              <a:rPr lang="en-US" altLang="zh-TW" sz="4400" dirty="0"/>
              <a:t># 1 "&lt;built-in&gt;"</a:t>
            </a:r>
          </a:p>
          <a:p>
            <a:pPr marL="0" indent="0">
              <a:buNone/>
            </a:pPr>
            <a:r>
              <a:rPr lang="en-US" altLang="zh-TW" sz="4400" dirty="0"/>
              <a:t># 1 "&lt;command-line&gt;"</a:t>
            </a:r>
          </a:p>
          <a:p>
            <a:pPr marL="0" indent="0">
              <a:buNone/>
            </a:pPr>
            <a:r>
              <a:rPr lang="en-US" altLang="zh-TW" sz="4400" dirty="0"/>
              <a:t># 31 "&lt;command-line&gt;"</a:t>
            </a:r>
          </a:p>
          <a:p>
            <a:pPr marL="0" indent="0">
              <a:buNone/>
            </a:pPr>
            <a:r>
              <a:rPr lang="en-US" altLang="zh-TW" sz="4400" dirty="0"/>
              <a:t># 1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</a:t>
            </a:r>
            <a:r>
              <a:rPr lang="en-US" altLang="zh-TW" sz="4400" dirty="0" err="1"/>
              <a:t>stdc-predef.h</a:t>
            </a:r>
            <a:r>
              <a:rPr lang="en-US" altLang="zh-TW" sz="4400" dirty="0"/>
              <a:t>" 1 3 4</a:t>
            </a:r>
          </a:p>
          <a:p>
            <a:pPr marL="0" indent="0">
              <a:buNone/>
            </a:pPr>
            <a:r>
              <a:rPr lang="en-US" altLang="zh-TW" sz="4400" dirty="0"/>
              <a:t># 32 "&lt;command-line&gt;" 2</a:t>
            </a:r>
          </a:p>
          <a:p>
            <a:pPr marL="0" indent="0">
              <a:buNone/>
            </a:pPr>
            <a:r>
              <a:rPr lang="en-US" altLang="zh-TW" sz="4400" dirty="0"/>
              <a:t># 1 "</a:t>
            </a:r>
            <a:r>
              <a:rPr lang="en-US" altLang="zh-TW" sz="4400" dirty="0" err="1"/>
              <a:t>helloCTFer.c</a:t>
            </a:r>
            <a:r>
              <a:rPr lang="en-US" altLang="zh-TW" sz="4400" dirty="0"/>
              <a:t>"</a:t>
            </a:r>
          </a:p>
          <a:p>
            <a:pPr marL="0" indent="0">
              <a:buNone/>
            </a:pPr>
            <a:r>
              <a:rPr lang="en-US" altLang="zh-TW" sz="4400" dirty="0"/>
              <a:t># 1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</a:t>
            </a:r>
            <a:r>
              <a:rPr lang="en-US" altLang="zh-TW" sz="4400" dirty="0" err="1"/>
              <a:t>stdio.h</a:t>
            </a:r>
            <a:r>
              <a:rPr lang="en-US" altLang="zh-TW" sz="4400" dirty="0"/>
              <a:t>" 1 3 4</a:t>
            </a:r>
          </a:p>
          <a:p>
            <a:pPr marL="0" indent="0">
              <a:buNone/>
            </a:pPr>
            <a:r>
              <a:rPr lang="en-US" altLang="zh-TW" sz="4400" dirty="0"/>
              <a:t># 27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</a:t>
            </a:r>
            <a:r>
              <a:rPr lang="en-US" altLang="zh-TW" sz="4400" dirty="0" err="1"/>
              <a:t>stdio.h</a:t>
            </a:r>
            <a:r>
              <a:rPr lang="en-US" altLang="zh-TW" sz="4400" dirty="0"/>
              <a:t>" 3 4</a:t>
            </a:r>
          </a:p>
          <a:p>
            <a:pPr marL="0" indent="0">
              <a:buNone/>
            </a:pPr>
            <a:r>
              <a:rPr lang="en-US" altLang="zh-TW" sz="4400" dirty="0"/>
              <a:t># 1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</a:t>
            </a:r>
            <a:r>
              <a:rPr lang="en-US" altLang="zh-TW" sz="4400" dirty="0" err="1"/>
              <a:t>features.h</a:t>
            </a:r>
            <a:r>
              <a:rPr lang="en-US" altLang="zh-TW" sz="4400" dirty="0"/>
              <a:t>" 1 3 4</a:t>
            </a:r>
          </a:p>
          <a:p>
            <a:pPr marL="0" indent="0">
              <a:buNone/>
            </a:pPr>
            <a:r>
              <a:rPr lang="en-US" altLang="zh-TW" sz="4400" dirty="0"/>
              <a:t># 364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</a:t>
            </a:r>
            <a:r>
              <a:rPr lang="en-US" altLang="zh-TW" sz="4400" dirty="0" err="1"/>
              <a:t>features.h</a:t>
            </a:r>
            <a:r>
              <a:rPr lang="en-US" altLang="zh-TW" sz="4400" dirty="0"/>
              <a:t>" 3 4</a:t>
            </a:r>
          </a:p>
          <a:p>
            <a:pPr marL="0" indent="0">
              <a:buNone/>
            </a:pPr>
            <a:r>
              <a:rPr lang="en-US" altLang="zh-TW" sz="4400" dirty="0"/>
              <a:t># 1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/include/i386-linux-gnu/sys/</a:t>
            </a:r>
            <a:r>
              <a:rPr lang="en-US" altLang="zh-TW" sz="4400" dirty="0" err="1"/>
              <a:t>cdefs.h</a:t>
            </a:r>
            <a:r>
              <a:rPr lang="en-US" altLang="zh-TW" sz="4400" dirty="0"/>
              <a:t>" 1 3 4</a:t>
            </a:r>
          </a:p>
          <a:p>
            <a:pPr marL="0" indent="0">
              <a:buNone/>
            </a:pPr>
            <a:r>
              <a:rPr lang="en-US" altLang="zh-TW" sz="4400" dirty="0"/>
              <a:t># 415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/include/i386-linux-gnu/sys/</a:t>
            </a:r>
            <a:r>
              <a:rPr lang="en-US" altLang="zh-TW" sz="4400" dirty="0" err="1"/>
              <a:t>cdefs.h</a:t>
            </a:r>
            <a:r>
              <a:rPr lang="en-US" altLang="zh-TW" sz="4400" dirty="0"/>
              <a:t>" 3 4</a:t>
            </a:r>
          </a:p>
          <a:p>
            <a:pPr marL="0" indent="0">
              <a:buNone/>
            </a:pPr>
            <a:r>
              <a:rPr lang="en-US" altLang="zh-TW" sz="4400" dirty="0"/>
              <a:t># 1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/include/i386-linux-gnu/bits/</a:t>
            </a:r>
            <a:r>
              <a:rPr lang="en-US" altLang="zh-TW" sz="4400" dirty="0" err="1"/>
              <a:t>wordsize.h</a:t>
            </a:r>
            <a:r>
              <a:rPr lang="en-US" altLang="zh-TW" sz="4400" dirty="0"/>
              <a:t>" 1 3 4</a:t>
            </a:r>
          </a:p>
          <a:p>
            <a:pPr marL="0" indent="0">
              <a:buNone/>
            </a:pPr>
            <a:r>
              <a:rPr lang="en-US" altLang="zh-TW" sz="4400" dirty="0"/>
              <a:t># 416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/include/i386-linux-gnu/sys/</a:t>
            </a:r>
            <a:r>
              <a:rPr lang="en-US" altLang="zh-TW" sz="4400" dirty="0" err="1"/>
              <a:t>cdefs.h</a:t>
            </a:r>
            <a:r>
              <a:rPr lang="en-US" altLang="zh-TW" sz="4400" dirty="0"/>
              <a:t>" 2 3 4</a:t>
            </a:r>
          </a:p>
          <a:p>
            <a:pPr marL="0" indent="0">
              <a:buNone/>
            </a:pPr>
            <a:r>
              <a:rPr lang="en-US" altLang="zh-TW" sz="4400" dirty="0"/>
              <a:t># 365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</a:t>
            </a:r>
            <a:r>
              <a:rPr lang="en-US" altLang="zh-TW" sz="4400" dirty="0" err="1"/>
              <a:t>features.h</a:t>
            </a:r>
            <a:r>
              <a:rPr lang="en-US" altLang="zh-TW" sz="4400" dirty="0"/>
              <a:t>" 2 3 4</a:t>
            </a:r>
          </a:p>
          <a:p>
            <a:pPr marL="0" indent="0">
              <a:buNone/>
            </a:pPr>
            <a:r>
              <a:rPr lang="en-US" altLang="zh-TW" sz="4400" dirty="0"/>
              <a:t># 388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</a:t>
            </a:r>
            <a:r>
              <a:rPr lang="en-US" altLang="zh-TW" sz="4400" dirty="0" err="1"/>
              <a:t>features.h</a:t>
            </a:r>
            <a:r>
              <a:rPr lang="en-US" altLang="zh-TW" sz="4400" dirty="0"/>
              <a:t>" 3 4</a:t>
            </a:r>
          </a:p>
          <a:p>
            <a:pPr marL="0" indent="0">
              <a:buNone/>
            </a:pPr>
            <a:r>
              <a:rPr lang="en-US" altLang="zh-TW" sz="4400" dirty="0"/>
              <a:t># 1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/include/i386-linux-gnu/gnu/</a:t>
            </a:r>
            <a:r>
              <a:rPr lang="en-US" altLang="zh-TW" sz="4400" dirty="0" err="1"/>
              <a:t>stubs.h</a:t>
            </a:r>
            <a:r>
              <a:rPr lang="en-US" altLang="zh-TW" sz="4400" dirty="0"/>
              <a:t>" 1 3 4</a:t>
            </a:r>
          </a:p>
          <a:p>
            <a:pPr marL="0" indent="0">
              <a:buNone/>
            </a:pPr>
            <a:endParaRPr lang="en-US" altLang="zh-TW" sz="4400" dirty="0"/>
          </a:p>
          <a:p>
            <a:pPr marL="0" indent="0">
              <a:buNone/>
            </a:pPr>
            <a:r>
              <a:rPr lang="en-US" altLang="zh-TW" sz="4400" dirty="0"/>
              <a:t># 1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/include/i386-linux-gnu/gnu/stubs-32.h" 1 3 4</a:t>
            </a:r>
          </a:p>
          <a:p>
            <a:pPr marL="0" indent="0">
              <a:buNone/>
            </a:pPr>
            <a:r>
              <a:rPr lang="en-US" altLang="zh-TW" sz="4400" dirty="0"/>
              <a:t># 8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/include/i386-linux-gnu/gnu/</a:t>
            </a:r>
            <a:r>
              <a:rPr lang="en-US" altLang="zh-TW" sz="4400" dirty="0" err="1"/>
              <a:t>stubs.h</a:t>
            </a:r>
            <a:r>
              <a:rPr lang="en-US" altLang="zh-TW" sz="4400" dirty="0"/>
              <a:t>" 2 3 4</a:t>
            </a:r>
          </a:p>
          <a:p>
            <a:pPr marL="0" indent="0">
              <a:buNone/>
            </a:pPr>
            <a:r>
              <a:rPr lang="en-US" altLang="zh-TW" sz="4400" dirty="0"/>
              <a:t># 389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</a:t>
            </a:r>
            <a:r>
              <a:rPr lang="en-US" altLang="zh-TW" sz="4400" dirty="0" err="1"/>
              <a:t>features.h</a:t>
            </a:r>
            <a:r>
              <a:rPr lang="en-US" altLang="zh-TW" sz="4400" dirty="0"/>
              <a:t>" 2 3 4</a:t>
            </a:r>
          </a:p>
          <a:p>
            <a:pPr marL="0" indent="0">
              <a:buNone/>
            </a:pPr>
            <a:r>
              <a:rPr lang="en-US" altLang="zh-TW" sz="4400" dirty="0"/>
              <a:t># 28 "/</a:t>
            </a:r>
            <a:r>
              <a:rPr lang="en-US" altLang="zh-TW" sz="4400" dirty="0" err="1"/>
              <a:t>usr</a:t>
            </a:r>
            <a:r>
              <a:rPr lang="en-US" altLang="zh-TW" sz="4400" dirty="0"/>
              <a:t>/include/</a:t>
            </a:r>
            <a:r>
              <a:rPr lang="en-US" altLang="zh-TW" sz="4400" dirty="0" err="1"/>
              <a:t>stdio.h</a:t>
            </a:r>
            <a:r>
              <a:rPr lang="en-US" altLang="zh-TW" sz="4400" dirty="0"/>
              <a:t>" 2 3 4</a:t>
            </a:r>
          </a:p>
          <a:p>
            <a:pPr marL="0" indent="0">
              <a:buNone/>
            </a:pPr>
            <a:r>
              <a:rPr lang="en-US" altLang="zh-TW" dirty="0" smtClean="0"/>
              <a:t>……………………………….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00637" y="217943"/>
            <a:ext cx="3914775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altLang="zh-TW" sz="1200" dirty="0" smtClean="0"/>
          </a:p>
          <a:p>
            <a:r>
              <a:rPr lang="en-US" altLang="zh-TW" sz="1200" dirty="0" smtClean="0"/>
              <a:t>extern void </a:t>
            </a:r>
            <a:r>
              <a:rPr lang="en-US" altLang="zh-TW" sz="1200" dirty="0" err="1" smtClean="0"/>
              <a:t>funlockfile</a:t>
            </a:r>
            <a:r>
              <a:rPr lang="en-US" altLang="zh-TW" sz="1200" dirty="0" smtClean="0"/>
              <a:t> (FILE *__stream) __attribute__ ((__</a:t>
            </a:r>
            <a:r>
              <a:rPr lang="en-US" altLang="zh-TW" sz="1200" dirty="0" err="1" smtClean="0"/>
              <a:t>nothrow</a:t>
            </a:r>
            <a:r>
              <a:rPr lang="en-US" altLang="zh-TW" sz="1200" dirty="0" smtClean="0"/>
              <a:t>__ , __leaf__));</a:t>
            </a:r>
          </a:p>
          <a:p>
            <a:r>
              <a:rPr lang="en-US" altLang="zh-TW" sz="1200" dirty="0" smtClean="0"/>
              <a:t># 944 "/</a:t>
            </a:r>
            <a:r>
              <a:rPr lang="en-US" altLang="zh-TW" sz="1200" dirty="0" err="1" smtClean="0"/>
              <a:t>usr</a:t>
            </a:r>
            <a:r>
              <a:rPr lang="en-US" altLang="zh-TW" sz="1200" dirty="0" smtClean="0"/>
              <a:t>/include/</a:t>
            </a:r>
            <a:r>
              <a:rPr lang="en-US" altLang="zh-TW" sz="1200" dirty="0" err="1" smtClean="0"/>
              <a:t>stdio.h</a:t>
            </a:r>
            <a:r>
              <a:rPr lang="en-US" altLang="zh-TW" sz="1200" dirty="0" smtClean="0"/>
              <a:t>" 3 4</a:t>
            </a:r>
          </a:p>
          <a:p>
            <a:endParaRPr lang="en-US" altLang="zh-TW" sz="1200" dirty="0" smtClean="0"/>
          </a:p>
          <a:p>
            <a:r>
              <a:rPr lang="en-US" altLang="zh-TW" sz="1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2 "</a:t>
            </a:r>
            <a:r>
              <a:rPr lang="en-US" altLang="zh-TW" sz="12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helloCTFer.c</a:t>
            </a:r>
            <a:r>
              <a:rPr lang="en-US" altLang="zh-TW" sz="1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2</a:t>
            </a:r>
          </a:p>
          <a:p>
            <a:endParaRPr lang="en-US" altLang="zh-TW" sz="1200" dirty="0" smtClean="0"/>
          </a:p>
          <a:p>
            <a:endParaRPr lang="en-US" altLang="zh-TW" sz="1200" dirty="0" smtClean="0"/>
          </a:p>
          <a:p>
            <a:r>
              <a:rPr lang="en-US" altLang="zh-TW" sz="1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3 "</a:t>
            </a:r>
            <a:r>
              <a:rPr lang="en-US" altLang="zh-TW" sz="12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helloCTFer.c</a:t>
            </a:r>
            <a:r>
              <a:rPr lang="en-US" altLang="zh-TW" sz="1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</a:p>
          <a:p>
            <a:r>
              <a:rPr lang="en-US" altLang="zh-TW" sz="1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main()</a:t>
            </a:r>
          </a:p>
          <a:p>
            <a:r>
              <a:rPr lang="en-US" altLang="zh-TW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r>
              <a:rPr lang="en-US" altLang="zh-TW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</a:t>
            </a:r>
            <a:r>
              <a:rPr lang="en-US" altLang="zh-TW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("Hello </a:t>
            </a:r>
            <a:r>
              <a:rPr lang="en-US" altLang="zh-TW" sz="1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CTFer</a:t>
            </a:r>
            <a:r>
              <a:rPr lang="en-US" altLang="zh-TW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\n");</a:t>
            </a:r>
          </a:p>
          <a:p>
            <a:r>
              <a:rPr lang="en-US" altLang="zh-TW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return 0;</a:t>
            </a:r>
          </a:p>
          <a:p>
            <a:r>
              <a:rPr lang="en-US" altLang="zh-TW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endParaRPr lang="en-US" altLang="zh-TW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694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33674" y="946994"/>
            <a:ext cx="64103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主要處理那些原始程式檔中以“＃”開始的前編譯指令。比如此＃</a:t>
            </a:r>
            <a:r>
              <a:rPr lang="en-US" altLang="zh-TW" dirty="0" smtClean="0"/>
              <a:t>include”</a:t>
            </a:r>
            <a:r>
              <a:rPr lang="zh-TW" altLang="en-US" dirty="0" smtClean="0"/>
              <a:t>、“＃</a:t>
            </a:r>
            <a:r>
              <a:rPr lang="en-US" altLang="zh-TW" dirty="0" smtClean="0"/>
              <a:t>define”</a:t>
            </a:r>
            <a:r>
              <a:rPr lang="zh-TW" altLang="en-US" dirty="0" smtClean="0"/>
              <a:t>等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主要</a:t>
            </a:r>
            <a:r>
              <a:rPr lang="zh-TW" altLang="en-US" dirty="0" smtClean="0"/>
              <a:t>處理</a:t>
            </a:r>
            <a:r>
              <a:rPr lang="zh-TW" altLang="en-US" dirty="0" smtClean="0"/>
              <a:t>規則：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/>
              <a:t>將</a:t>
            </a:r>
            <a:r>
              <a:rPr lang="zh-TW" altLang="en-US" dirty="0" smtClean="0"/>
              <a:t>所有的“＃</a:t>
            </a:r>
            <a:r>
              <a:rPr lang="en-US" altLang="zh-TW" dirty="0" smtClean="0"/>
              <a:t>define</a:t>
            </a:r>
            <a:r>
              <a:rPr lang="zh-TW" altLang="en-US" dirty="0" smtClean="0"/>
              <a:t>＂刪除，並且展開所有的巨集定囂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/>
              <a:t>處理</a:t>
            </a:r>
            <a:r>
              <a:rPr lang="zh-TW" altLang="en-US" dirty="0" smtClean="0"/>
              <a:t>所有條件前編譯指令，比如＂＃</a:t>
            </a:r>
            <a:r>
              <a:rPr lang="en-US" altLang="zh-TW" dirty="0" smtClean="0"/>
              <a:t>if</a:t>
            </a:r>
            <a:r>
              <a:rPr lang="zh-TW" altLang="en-US" dirty="0" smtClean="0"/>
              <a:t>＇、“＃</a:t>
            </a:r>
            <a:r>
              <a:rPr lang="en-US" altLang="zh-TW" dirty="0" err="1" smtClean="0"/>
              <a:t>ifdef</a:t>
            </a:r>
            <a:r>
              <a:rPr lang="zh-TW" altLang="en-US" dirty="0" smtClean="0"/>
              <a:t>＂、“＃</a:t>
            </a:r>
            <a:r>
              <a:rPr lang="en-US" altLang="zh-TW" dirty="0" err="1" smtClean="0"/>
              <a:t>elif</a:t>
            </a:r>
            <a:r>
              <a:rPr lang="zh-TW" altLang="en-US" dirty="0" smtClean="0"/>
              <a:t>＇、“＃</a:t>
            </a:r>
            <a:r>
              <a:rPr lang="en-US" altLang="zh-TW" dirty="0" smtClean="0"/>
              <a:t>else’</a:t>
            </a:r>
            <a:r>
              <a:rPr lang="zh-TW" altLang="en-US" dirty="0" smtClean="0"/>
              <a:t>，、“＃</a:t>
            </a:r>
            <a:r>
              <a:rPr lang="en-US" altLang="zh-TW" dirty="0" err="1" smtClean="0"/>
              <a:t>endif</a:t>
            </a:r>
            <a:r>
              <a:rPr lang="en-US" altLang="zh-TW" dirty="0" smtClean="0"/>
              <a:t>’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/>
              <a:t>處理</a:t>
            </a:r>
            <a:r>
              <a:rPr lang="zh-TW" altLang="en-US" dirty="0" smtClean="0"/>
              <a:t>“＃</a:t>
            </a:r>
            <a:r>
              <a:rPr lang="en-US" altLang="zh-TW" dirty="0" smtClean="0"/>
              <a:t>include”</a:t>
            </a:r>
            <a:r>
              <a:rPr lang="zh-TW" altLang="en-US" dirty="0" smtClean="0"/>
              <a:t>前編譯指令，將包含的檔案插入到該前編譯指令的位置。注意</a:t>
            </a:r>
            <a:r>
              <a:rPr lang="zh-TW" altLang="en-US" dirty="0" smtClean="0"/>
              <a:t>，這個</a:t>
            </a:r>
            <a:r>
              <a:rPr lang="zh-TW" altLang="en-US" dirty="0" smtClean="0"/>
              <a:t>過程是遞迴進行的，也就是說包含的檔案可能還包含其他檔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/>
              <a:t>刪除</a:t>
            </a:r>
            <a:r>
              <a:rPr lang="zh-TW" altLang="en-US" dirty="0" smtClean="0"/>
              <a:t>所有的註解</a:t>
            </a:r>
            <a:r>
              <a:rPr lang="zh-TW" altLang="en-US" dirty="0" smtClean="0"/>
              <a:t>“</a:t>
            </a:r>
            <a:r>
              <a:rPr lang="en-US" altLang="zh-TW" dirty="0" smtClean="0"/>
              <a:t>//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和“</a:t>
            </a:r>
            <a:r>
              <a:rPr lang="en-US" altLang="zh-TW" dirty="0"/>
              <a:t>/</a:t>
            </a:r>
            <a:r>
              <a:rPr lang="zh-TW" altLang="en-US" dirty="0" smtClean="0"/>
              <a:t>＊ ＊</a:t>
            </a:r>
            <a:r>
              <a:rPr lang="en-US" altLang="zh-TW" dirty="0" smtClean="0"/>
              <a:t>/”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/>
              <a:t>添加行號和檔案名稱</a:t>
            </a:r>
            <a:r>
              <a:rPr lang="zh-TW" altLang="en-US" dirty="0" smtClean="0"/>
              <a:t>標</a:t>
            </a:r>
            <a:r>
              <a:rPr lang="zh-TW" altLang="en-US" dirty="0"/>
              <a:t>誌</a:t>
            </a:r>
            <a:r>
              <a:rPr lang="zh-TW" altLang="en-US" dirty="0" smtClean="0"/>
              <a:t>，</a:t>
            </a:r>
            <a:r>
              <a:rPr lang="zh-TW" altLang="en-US" dirty="0" smtClean="0"/>
              <a:t>比如＃</a:t>
            </a:r>
            <a:r>
              <a:rPr lang="en-US" altLang="zh-TW" dirty="0" smtClean="0"/>
              <a:t>2 “</a:t>
            </a:r>
            <a:r>
              <a:rPr lang="en-US" altLang="zh-TW" dirty="0" err="1" smtClean="0"/>
              <a:t>helloCTFer.c</a:t>
            </a:r>
            <a:r>
              <a:rPr lang="en-US" altLang="zh-TW" dirty="0" smtClean="0"/>
              <a:t>” 2 </a:t>
            </a:r>
            <a:r>
              <a:rPr lang="zh-TW" altLang="en-US" dirty="0" smtClean="0"/>
              <a:t>，以便於編譯時編譯器產生除錯用</a:t>
            </a:r>
            <a:r>
              <a:rPr lang="zh-TW" altLang="en-US" dirty="0" smtClean="0"/>
              <a:t>的行號</a:t>
            </a:r>
            <a:r>
              <a:rPr lang="zh-TW" altLang="en-US" dirty="0" smtClean="0"/>
              <a:t>資訊，及用於編譯時產生編譯錯誤或警告時</a:t>
            </a:r>
            <a:r>
              <a:rPr lang="zh-TW" altLang="en-US" dirty="0" smtClean="0"/>
              <a:t>能顯示</a:t>
            </a:r>
            <a:r>
              <a:rPr lang="zh-TW" altLang="en-US" dirty="0" smtClean="0"/>
              <a:t>行號。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/>
              <a:t>保留</a:t>
            </a:r>
            <a:r>
              <a:rPr lang="zh-TW" altLang="en-US" dirty="0" smtClean="0"/>
              <a:t>所有的＃</a:t>
            </a:r>
            <a:r>
              <a:rPr lang="en-US" altLang="zh-TW" dirty="0" smtClean="0"/>
              <a:t>pragma </a:t>
            </a:r>
            <a:r>
              <a:rPr lang="zh-TW" altLang="en-US" dirty="0" smtClean="0"/>
              <a:t>指令</a:t>
            </a:r>
            <a:r>
              <a:rPr lang="zh-TW" altLang="en-US" dirty="0" smtClean="0"/>
              <a:t>，因為編譯器需要使用它們。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前編譯過程</a:t>
            </a:r>
            <a:endParaRPr lang="en-US" altLang="zh-TW" sz="3200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做了甚麼事？？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00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編譯過程</a:t>
            </a:r>
            <a:endParaRPr lang="en-US" altLang="zh-TW" sz="4000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產生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組語</a:t>
            </a:r>
            <a:endParaRPr lang="en-US" altLang="zh-TW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algn="ctr"/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 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helloCTFer_XXX.s</a:t>
            </a:r>
            <a:endParaRPr lang="zh-TW" alt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11335" y="1036106"/>
            <a:ext cx="5737340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3200" dirty="0" err="1" smtClean="0"/>
              <a:t>gcc</a:t>
            </a:r>
            <a:r>
              <a:rPr lang="en-US" altLang="zh-TW" sz="3200" dirty="0" smtClean="0"/>
              <a:t> 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 </a:t>
            </a:r>
            <a:r>
              <a:rPr lang="en-US" altLang="zh-TW" sz="3200" dirty="0" err="1" smtClean="0"/>
              <a:t>helloCTFer.i</a:t>
            </a:r>
            <a:r>
              <a:rPr lang="en-US" altLang="zh-TW" sz="3200" dirty="0" smtClean="0"/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-o </a:t>
            </a:r>
            <a:r>
              <a:rPr lang="en-US" altLang="zh-TW" sz="3200" dirty="0" err="1" smtClean="0"/>
              <a:t>helloCTFer.</a:t>
            </a:r>
            <a:r>
              <a:rPr lang="en-US" altLang="zh-TW" sz="3200" dirty="0" err="1" smtClean="0">
                <a:solidFill>
                  <a:srgbClr val="7030A0"/>
                </a:solidFill>
              </a:rPr>
              <a:t>s</a:t>
            </a:r>
            <a:endParaRPr lang="zh-TW" altLang="en-US" sz="3200" dirty="0">
              <a:solidFill>
                <a:srgbClr val="7030A0"/>
              </a:solidFill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6409294" y="435878"/>
            <a:ext cx="2544206" cy="466725"/>
          </a:xfrm>
          <a:prstGeom prst="wedgeRoundRectCallout">
            <a:avLst>
              <a:gd name="adj1" fmla="val -24621"/>
              <a:gd name="adj2" fmla="val 76786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輸出的檔案：組合語言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3871911" y="467009"/>
            <a:ext cx="1928813" cy="466725"/>
          </a:xfrm>
          <a:prstGeom prst="wedgeRoundRectCallout">
            <a:avLst>
              <a:gd name="adj1" fmla="val -24621"/>
              <a:gd name="adj2" fmla="val 76786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要被編譯的檔案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055961" y="2562807"/>
            <a:ext cx="531478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/>
              <a:t>gcc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B050"/>
                </a:solidFill>
              </a:rPr>
              <a:t>-S</a:t>
            </a:r>
            <a:r>
              <a:rPr lang="en-US" altLang="zh-TW" sz="2400" dirty="0"/>
              <a:t>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masm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dirty="0" err="1" smtClean="0"/>
              <a:t>XXXXX.c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-o </a:t>
            </a:r>
            <a:r>
              <a:rPr lang="en-US" altLang="zh-TW" sz="2400" dirty="0" err="1" smtClean="0"/>
              <a:t>XXXXX_att.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40224" y="2101334"/>
            <a:ext cx="4834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產生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AT&amp;T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語法格式的組語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(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gcc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預設使用的格式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61178" y="3412592"/>
            <a:ext cx="491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產生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Intel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語法格式的組語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(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微軟預設使用的格式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)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055961" y="3966398"/>
            <a:ext cx="573400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/>
              <a:t>gcc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00B050"/>
                </a:solidFill>
              </a:rPr>
              <a:t>-S</a:t>
            </a:r>
            <a:r>
              <a:rPr lang="en-US" altLang="zh-TW" sz="2400" dirty="0"/>
              <a:t>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masm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=intel </a:t>
            </a:r>
            <a:r>
              <a:rPr lang="en-US" altLang="zh-TW" sz="2400" dirty="0" err="1" smtClean="0"/>
              <a:t>XXXXX.c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-o </a:t>
            </a:r>
            <a:r>
              <a:rPr lang="en-US" altLang="zh-TW" sz="2400" dirty="0" err="1" smtClean="0"/>
              <a:t>XXXXX_intel.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69058" y="5665968"/>
            <a:ext cx="49150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gcc</a:t>
            </a:r>
            <a:r>
              <a:rPr lang="en-US" altLang="zh-TW" dirty="0" smtClean="0"/>
              <a:t> -S -</a:t>
            </a:r>
            <a:r>
              <a:rPr lang="en-US" altLang="zh-TW" dirty="0" err="1" smtClean="0"/>
              <a:t>masm</a:t>
            </a:r>
            <a:r>
              <a:rPr lang="en-US" altLang="zh-TW" dirty="0" smtClean="0"/>
              <a:t>=intel </a:t>
            </a:r>
            <a:r>
              <a:rPr lang="en-US" altLang="zh-TW" dirty="0" err="1" smtClean="0"/>
              <a:t>XXXXX.c</a:t>
            </a:r>
            <a:r>
              <a:rPr lang="en-US" altLang="zh-TW" dirty="0" smtClean="0"/>
              <a:t> -o </a:t>
            </a:r>
            <a:r>
              <a:rPr lang="en-US" altLang="zh-TW" dirty="0" err="1" smtClean="0"/>
              <a:t>XXXXX_intel_OK.s</a:t>
            </a:r>
            <a:r>
              <a:rPr lang="en-US" altLang="zh-TW" dirty="0" smtClean="0"/>
              <a:t> 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fno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-asynchronous-unwind-tables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13779" y="4812716"/>
            <a:ext cx="501861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【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重要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】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要去掉一堆註解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　請加上參數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fno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-asynchronous-unwind-tables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314609"/>
            <a:ext cx="10382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8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33850" y="1978284"/>
            <a:ext cx="4572000" cy="4832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leal</a:t>
            </a:r>
            <a:r>
              <a:rPr lang="en-US" altLang="zh-TW" sz="1400" dirty="0" smtClean="0"/>
              <a:t>	4(%</a:t>
            </a:r>
            <a:r>
              <a:rPr lang="en-US" altLang="zh-TW" sz="1400" dirty="0" err="1" smtClean="0"/>
              <a:t>esp</a:t>
            </a:r>
            <a:r>
              <a:rPr lang="en-US" altLang="zh-TW" sz="1400" dirty="0" smtClean="0"/>
              <a:t>), %</a:t>
            </a:r>
            <a:r>
              <a:rPr lang="en-US" altLang="zh-TW" sz="1400" dirty="0" err="1" smtClean="0"/>
              <a:t>ecx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andl</a:t>
            </a:r>
            <a:r>
              <a:rPr lang="en-US" altLang="zh-TW" sz="1400" dirty="0" smtClean="0"/>
              <a:t>	$-16, %</a:t>
            </a:r>
            <a:r>
              <a:rPr lang="en-US" altLang="zh-TW" sz="1400" dirty="0" err="1" smtClean="0"/>
              <a:t>esp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pushl</a:t>
            </a:r>
            <a:r>
              <a:rPr lang="en-US" altLang="zh-TW" sz="1400" dirty="0" smtClean="0"/>
              <a:t>	-4(%</a:t>
            </a:r>
            <a:r>
              <a:rPr lang="en-US" altLang="zh-TW" sz="1400" dirty="0" err="1" smtClean="0"/>
              <a:t>ecx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pushl</a:t>
            </a:r>
            <a:r>
              <a:rPr lang="en-US" altLang="zh-TW" sz="1400" dirty="0" smtClean="0"/>
              <a:t>	%</a:t>
            </a:r>
            <a:r>
              <a:rPr lang="en-US" altLang="zh-TW" sz="1400" dirty="0" err="1" smtClean="0"/>
              <a:t>ebp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movl</a:t>
            </a:r>
            <a:r>
              <a:rPr lang="en-US" altLang="zh-TW" sz="1400" dirty="0" smtClean="0"/>
              <a:t>	%</a:t>
            </a:r>
            <a:r>
              <a:rPr lang="en-US" altLang="zh-TW" sz="1400" dirty="0" err="1" smtClean="0"/>
              <a:t>esp</a:t>
            </a:r>
            <a:r>
              <a:rPr lang="en-US" altLang="zh-TW" sz="1400" dirty="0" smtClean="0"/>
              <a:t>, %</a:t>
            </a:r>
            <a:r>
              <a:rPr lang="en-US" altLang="zh-TW" sz="1400" dirty="0" err="1" smtClean="0"/>
              <a:t>ebp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pushl</a:t>
            </a:r>
            <a:r>
              <a:rPr lang="en-US" altLang="zh-TW" sz="1400" dirty="0" smtClean="0"/>
              <a:t>	%</a:t>
            </a:r>
            <a:r>
              <a:rPr lang="en-US" altLang="zh-TW" sz="1400" dirty="0" err="1" smtClean="0"/>
              <a:t>ebx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pushl</a:t>
            </a:r>
            <a:r>
              <a:rPr lang="en-US" altLang="zh-TW" sz="1400" dirty="0" smtClean="0"/>
              <a:t>	%</a:t>
            </a:r>
            <a:r>
              <a:rPr lang="en-US" altLang="zh-TW" sz="1400" dirty="0" err="1" smtClean="0"/>
              <a:t>ecx</a:t>
            </a:r>
            <a:endParaRPr lang="en-US" altLang="zh-TW" sz="1400" dirty="0" smtClean="0"/>
          </a:p>
          <a:p>
            <a:r>
              <a:rPr lang="en-US" altLang="zh-TW" sz="1400" dirty="0" smtClean="0"/>
              <a:t>	call	__x86.get_pc_thunk.ax</a:t>
            </a:r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addl</a:t>
            </a:r>
            <a:r>
              <a:rPr lang="en-US" altLang="zh-TW" sz="1400" dirty="0" smtClean="0"/>
              <a:t>	$_GLOBAL_OFFSET_TABLE_, %</a:t>
            </a:r>
            <a:r>
              <a:rPr lang="en-US" altLang="zh-TW" sz="1400" dirty="0" err="1" smtClean="0"/>
              <a:t>eax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subl</a:t>
            </a:r>
            <a:r>
              <a:rPr lang="en-US" altLang="zh-TW" sz="1400" dirty="0" smtClean="0"/>
              <a:t>	$12, %</a:t>
            </a:r>
            <a:r>
              <a:rPr lang="en-US" altLang="zh-TW" sz="1400" dirty="0" err="1" smtClean="0"/>
              <a:t>esp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leal</a:t>
            </a:r>
            <a:r>
              <a:rPr lang="en-US" altLang="zh-TW" sz="1400" dirty="0" smtClean="0"/>
              <a:t>	.LC0@GOTOFF(%</a:t>
            </a:r>
            <a:r>
              <a:rPr lang="en-US" altLang="zh-TW" sz="1400" dirty="0" err="1" smtClean="0"/>
              <a:t>eax</a:t>
            </a:r>
            <a:r>
              <a:rPr lang="en-US" altLang="zh-TW" sz="1400" dirty="0" smtClean="0"/>
              <a:t>), %</a:t>
            </a:r>
            <a:r>
              <a:rPr lang="en-US" altLang="zh-TW" sz="1400" dirty="0" err="1" smtClean="0"/>
              <a:t>edx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pushl</a:t>
            </a:r>
            <a:r>
              <a:rPr lang="en-US" altLang="zh-TW" sz="1400" dirty="0" smtClean="0"/>
              <a:t>	%</a:t>
            </a:r>
            <a:r>
              <a:rPr lang="en-US" altLang="zh-TW" sz="1400" dirty="0" err="1" smtClean="0"/>
              <a:t>edx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movl</a:t>
            </a:r>
            <a:r>
              <a:rPr lang="en-US" altLang="zh-TW" sz="1400" dirty="0" smtClean="0"/>
              <a:t>	%</a:t>
            </a:r>
            <a:r>
              <a:rPr lang="en-US" altLang="zh-TW" sz="1400" dirty="0" err="1" smtClean="0"/>
              <a:t>eax</a:t>
            </a:r>
            <a:r>
              <a:rPr lang="en-US" altLang="zh-TW" sz="1400" dirty="0" smtClean="0"/>
              <a:t>, %</a:t>
            </a:r>
            <a:r>
              <a:rPr lang="en-US" altLang="zh-TW" sz="1400" dirty="0" err="1" smtClean="0"/>
              <a:t>ebx</a:t>
            </a:r>
            <a:endParaRPr lang="en-US" altLang="zh-TW" sz="1400" dirty="0" smtClean="0"/>
          </a:p>
          <a:p>
            <a:r>
              <a:rPr lang="en-US" altLang="zh-TW" sz="1400" dirty="0" smtClean="0"/>
              <a:t>	call	</a:t>
            </a:r>
            <a:r>
              <a:rPr lang="en-US" altLang="zh-TW" sz="1400" dirty="0" err="1" smtClean="0"/>
              <a:t>puts@PLT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addl</a:t>
            </a:r>
            <a:r>
              <a:rPr lang="en-US" altLang="zh-TW" sz="1400" dirty="0" smtClean="0"/>
              <a:t>	$16, %</a:t>
            </a:r>
            <a:r>
              <a:rPr lang="en-US" altLang="zh-TW" sz="1400" dirty="0" err="1" smtClean="0"/>
              <a:t>esp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movl</a:t>
            </a:r>
            <a:r>
              <a:rPr lang="en-US" altLang="zh-TW" sz="1400" dirty="0" smtClean="0"/>
              <a:t>	$0, %</a:t>
            </a:r>
            <a:r>
              <a:rPr lang="en-US" altLang="zh-TW" sz="1400" dirty="0" err="1" smtClean="0"/>
              <a:t>eax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leal</a:t>
            </a:r>
            <a:r>
              <a:rPr lang="en-US" altLang="zh-TW" sz="1400" dirty="0" smtClean="0"/>
              <a:t>	-8(%</a:t>
            </a:r>
            <a:r>
              <a:rPr lang="en-US" altLang="zh-TW" sz="1400" dirty="0" err="1" smtClean="0"/>
              <a:t>ebp</a:t>
            </a:r>
            <a:r>
              <a:rPr lang="en-US" altLang="zh-TW" sz="1400" dirty="0" smtClean="0"/>
              <a:t>), %</a:t>
            </a:r>
            <a:r>
              <a:rPr lang="en-US" altLang="zh-TW" sz="1400" dirty="0" err="1" smtClean="0"/>
              <a:t>esp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popl</a:t>
            </a:r>
            <a:r>
              <a:rPr lang="en-US" altLang="zh-TW" sz="1400" dirty="0" smtClean="0"/>
              <a:t>	%</a:t>
            </a:r>
            <a:r>
              <a:rPr lang="en-US" altLang="zh-TW" sz="1400" dirty="0" err="1" smtClean="0"/>
              <a:t>ecx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popl</a:t>
            </a:r>
            <a:r>
              <a:rPr lang="en-US" altLang="zh-TW" sz="1400" dirty="0" smtClean="0"/>
              <a:t>	%</a:t>
            </a:r>
            <a:r>
              <a:rPr lang="en-US" altLang="zh-TW" sz="1400" dirty="0" err="1" smtClean="0"/>
              <a:t>ebx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popl</a:t>
            </a:r>
            <a:r>
              <a:rPr lang="en-US" altLang="zh-TW" sz="1400" dirty="0" smtClean="0"/>
              <a:t>	%</a:t>
            </a:r>
            <a:r>
              <a:rPr lang="en-US" altLang="zh-TW" sz="1400" dirty="0" err="1" smtClean="0"/>
              <a:t>ebp</a:t>
            </a:r>
            <a:endParaRPr lang="en-US" altLang="zh-TW" sz="1400" dirty="0" smtClean="0"/>
          </a:p>
          <a:p>
            <a:r>
              <a:rPr lang="en-US" altLang="zh-TW" sz="1400" dirty="0" smtClean="0"/>
              <a:t>	</a:t>
            </a:r>
            <a:r>
              <a:rPr lang="en-US" altLang="zh-TW" sz="1400" dirty="0" err="1" smtClean="0"/>
              <a:t>leal</a:t>
            </a:r>
            <a:r>
              <a:rPr lang="en-US" altLang="zh-TW" sz="1400" dirty="0" smtClean="0"/>
              <a:t>	-4(%</a:t>
            </a:r>
            <a:r>
              <a:rPr lang="en-US" altLang="zh-TW" sz="1400" dirty="0" err="1" smtClean="0"/>
              <a:t>ecx</a:t>
            </a:r>
            <a:r>
              <a:rPr lang="en-US" altLang="zh-TW" sz="1400" dirty="0" smtClean="0"/>
              <a:t>), %</a:t>
            </a:r>
            <a:r>
              <a:rPr lang="en-US" altLang="zh-TW" sz="1400" dirty="0" err="1" smtClean="0"/>
              <a:t>esp</a:t>
            </a:r>
            <a:endParaRPr lang="en-US" altLang="zh-TW" sz="1400" dirty="0" smtClean="0"/>
          </a:p>
          <a:p>
            <a:r>
              <a:rPr lang="en-US" altLang="zh-TW" sz="1400" dirty="0" smtClean="0"/>
              <a:t>	ret</a:t>
            </a:r>
            <a:endParaRPr lang="en-US" altLang="zh-TW" sz="1400" dirty="0"/>
          </a:p>
        </p:txBody>
      </p:sp>
      <p:sp>
        <p:nvSpPr>
          <p:cNvPr id="4" name="矩形 3"/>
          <p:cNvSpPr/>
          <p:nvPr/>
        </p:nvSpPr>
        <p:spPr>
          <a:xfrm>
            <a:off x="0" y="295274"/>
            <a:ext cx="2447925" cy="4762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產生的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AT&amp;T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組語</a:t>
            </a:r>
            <a:endParaRPr lang="zh-TW" alt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95249" y="1181102"/>
            <a:ext cx="4876801" cy="558392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/>
              <a:t>	.file	"</a:t>
            </a:r>
            <a:r>
              <a:rPr lang="en-US" altLang="zh-TW" dirty="0" err="1"/>
              <a:t>helloCTFer.c</a:t>
            </a:r>
            <a:r>
              <a:rPr lang="en-US" altLang="zh-TW" dirty="0"/>
              <a:t>"</a:t>
            </a:r>
          </a:p>
          <a:p>
            <a:pPr marL="0" indent="0">
              <a:buNone/>
            </a:pPr>
            <a:r>
              <a:rPr lang="en-US" altLang="zh-TW" dirty="0"/>
              <a:t>	.section	.</a:t>
            </a:r>
            <a:r>
              <a:rPr lang="en-US" altLang="zh-TW" dirty="0" err="1"/>
              <a:t>rodata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.LC0:</a:t>
            </a:r>
          </a:p>
          <a:p>
            <a:pPr marL="0" indent="0">
              <a:buNone/>
            </a:pPr>
            <a:r>
              <a:rPr lang="en-US" altLang="zh-TW" dirty="0"/>
              <a:t>	.string	"Hello </a:t>
            </a:r>
            <a:r>
              <a:rPr lang="en-US" altLang="zh-TW" dirty="0" err="1"/>
              <a:t>CTFer</a:t>
            </a:r>
            <a:r>
              <a:rPr lang="en-US" altLang="zh-TW" dirty="0"/>
              <a:t>"</a:t>
            </a:r>
          </a:p>
          <a:p>
            <a:pPr marL="0" indent="0">
              <a:buNone/>
            </a:pPr>
            <a:r>
              <a:rPr lang="en-US" altLang="zh-TW" dirty="0"/>
              <a:t>	.text</a:t>
            </a:r>
          </a:p>
          <a:p>
            <a:pPr marL="0" indent="0">
              <a:buNone/>
            </a:pPr>
            <a:r>
              <a:rPr lang="en-US" altLang="zh-TW" dirty="0"/>
              <a:t>	.</a:t>
            </a:r>
            <a:r>
              <a:rPr lang="en-US" altLang="zh-TW" dirty="0" err="1"/>
              <a:t>globl</a:t>
            </a:r>
            <a:r>
              <a:rPr lang="en-US" altLang="zh-TW" dirty="0"/>
              <a:t>	main</a:t>
            </a:r>
          </a:p>
          <a:p>
            <a:pPr marL="0" indent="0">
              <a:buNone/>
            </a:pPr>
            <a:r>
              <a:rPr lang="en-US" altLang="zh-TW" dirty="0"/>
              <a:t>	.type	main, @function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=====================================================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.size	main, .-main</a:t>
            </a:r>
          </a:p>
          <a:p>
            <a:pPr marL="0" indent="0">
              <a:buNone/>
            </a:pPr>
            <a:r>
              <a:rPr lang="en-US" altLang="zh-TW" dirty="0"/>
              <a:t>	.section	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　</a:t>
            </a:r>
            <a:r>
              <a:rPr lang="zh-TW" altLang="en-US" dirty="0" smtClean="0"/>
              <a:t>　　　　 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._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　　　　　  </a:t>
            </a:r>
            <a:r>
              <a:rPr lang="en-US" altLang="zh-TW" dirty="0" smtClean="0"/>
              <a:t>.</a:t>
            </a:r>
            <a:r>
              <a:rPr lang="en-US" altLang="zh-TW" dirty="0" err="1"/>
              <a:t>globl</a:t>
            </a:r>
            <a:r>
              <a:rPr lang="en-US" altLang="zh-TW" dirty="0"/>
              <a:t>	__x86.get_pc_thunk.ax</a:t>
            </a:r>
          </a:p>
          <a:p>
            <a:pPr marL="0" indent="0">
              <a:buNone/>
            </a:pPr>
            <a:r>
              <a:rPr lang="en-US" altLang="zh-TW" dirty="0"/>
              <a:t>	.hidden	__x86.get_pc_thunk.ax</a:t>
            </a:r>
          </a:p>
          <a:p>
            <a:pPr marL="0" indent="0">
              <a:buNone/>
            </a:pPr>
            <a:r>
              <a:rPr lang="en-US" altLang="zh-TW" dirty="0"/>
              <a:t>	.type	__x86.get_pc_thunk.ax, @function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__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x86.get_pc_thunk.ax: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movl</a:t>
            </a:r>
            <a:r>
              <a:rPr lang="en-US" altLang="zh-TW" dirty="0"/>
              <a:t>	(%</a:t>
            </a:r>
            <a:r>
              <a:rPr lang="en-US" altLang="zh-TW" dirty="0" err="1"/>
              <a:t>esp</a:t>
            </a:r>
            <a:r>
              <a:rPr lang="en-US" altLang="zh-TW" dirty="0"/>
              <a:t>), 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ret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sz="2200" dirty="0"/>
              <a:t>.ident	"GCC: (</a:t>
            </a:r>
            <a:r>
              <a:rPr lang="en-US" altLang="zh-TW" sz="2200" dirty="0" err="1"/>
              <a:t>Debian</a:t>
            </a:r>
            <a:r>
              <a:rPr lang="en-US" altLang="zh-TW" sz="2200" dirty="0"/>
              <a:t> 6.3.0-12) 6.3.0 20170406"</a:t>
            </a:r>
          </a:p>
          <a:p>
            <a:pPr marL="0" indent="0">
              <a:buNone/>
            </a:pPr>
            <a:r>
              <a:rPr lang="en-US" altLang="zh-TW" sz="2200" dirty="0"/>
              <a:t>	.section	.note.GNU-stack,"",@</a:t>
            </a:r>
            <a:r>
              <a:rPr lang="en-US" altLang="zh-TW" sz="2200" dirty="0" err="1"/>
              <a:t>progbits</a:t>
            </a:r>
            <a:endParaRPr lang="en-US" altLang="zh-TW" sz="2200" dirty="0"/>
          </a:p>
        </p:txBody>
      </p:sp>
      <p:sp>
        <p:nvSpPr>
          <p:cNvPr id="7" name="矩形 6"/>
          <p:cNvSpPr/>
          <p:nvPr/>
        </p:nvSpPr>
        <p:spPr>
          <a:xfrm>
            <a:off x="4219575" y="1135751"/>
            <a:ext cx="45720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 smtClean="0"/>
              <a:t>.text.__x86.get_pc_thunk.ax,"axG",@progbits,__x86.get_pc_thunk.ax,comdat</a:t>
            </a:r>
            <a:endParaRPr lang="en-US" altLang="zh-TW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866900" y="1782082"/>
            <a:ext cx="2352675" cy="2400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07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9607"/>
            <a:ext cx="2447925" cy="5157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產生的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Intel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組語</a:t>
            </a:r>
            <a:endParaRPr lang="zh-TW" alt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14300" y="914513"/>
            <a:ext cx="4829176" cy="580769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smtClean="0"/>
              <a:t>.</a:t>
            </a:r>
            <a:r>
              <a:rPr lang="en-US" altLang="zh-TW" sz="1200" dirty="0"/>
              <a:t>file	"</a:t>
            </a:r>
            <a:r>
              <a:rPr lang="en-US" altLang="zh-TW" sz="1200" dirty="0" err="1"/>
              <a:t>helloCTFer.c</a:t>
            </a:r>
            <a:r>
              <a:rPr lang="en-US" altLang="zh-TW" sz="1200" dirty="0"/>
              <a:t>"</a:t>
            </a:r>
          </a:p>
          <a:p>
            <a:pPr marL="0" indent="0">
              <a:buNone/>
            </a:pPr>
            <a:r>
              <a:rPr lang="en-US" altLang="zh-TW" sz="1200" dirty="0"/>
              <a:t>	.</a:t>
            </a:r>
            <a:r>
              <a:rPr lang="en-US" altLang="zh-TW" sz="1200" dirty="0" err="1"/>
              <a:t>intel_syntax</a:t>
            </a:r>
            <a:r>
              <a:rPr lang="en-US" altLang="zh-TW" sz="1200" dirty="0"/>
              <a:t> </a:t>
            </a:r>
            <a:r>
              <a:rPr lang="en-US" altLang="zh-TW" sz="1200" dirty="0" err="1"/>
              <a:t>noprefix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.section	.</a:t>
            </a:r>
            <a:r>
              <a:rPr lang="en-US" altLang="zh-TW" sz="1200" dirty="0" err="1"/>
              <a:t>rodata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.LC0:</a:t>
            </a:r>
          </a:p>
          <a:p>
            <a:pPr marL="0" indent="0">
              <a:buNone/>
            </a:pPr>
            <a:r>
              <a:rPr lang="en-US" altLang="zh-TW" sz="1200" dirty="0"/>
              <a:t>	.string	"Hello </a:t>
            </a:r>
            <a:r>
              <a:rPr lang="en-US" altLang="zh-TW" sz="1200" dirty="0" err="1"/>
              <a:t>CTFer</a:t>
            </a:r>
            <a:r>
              <a:rPr lang="en-US" altLang="zh-TW" sz="1200" dirty="0"/>
              <a:t>"</a:t>
            </a:r>
          </a:p>
          <a:p>
            <a:pPr marL="0" indent="0">
              <a:buNone/>
            </a:pPr>
            <a:r>
              <a:rPr lang="en-US" altLang="zh-TW" sz="1200" dirty="0"/>
              <a:t>	.text</a:t>
            </a:r>
          </a:p>
          <a:p>
            <a:pPr marL="0" indent="0">
              <a:buNone/>
            </a:pPr>
            <a:r>
              <a:rPr lang="en-US" altLang="zh-TW" sz="1200" dirty="0"/>
              <a:t>	.</a:t>
            </a:r>
            <a:r>
              <a:rPr lang="en-US" altLang="zh-TW" sz="1200" dirty="0" err="1"/>
              <a:t>globl</a:t>
            </a:r>
            <a:r>
              <a:rPr lang="en-US" altLang="zh-TW" sz="1200" dirty="0"/>
              <a:t>	main</a:t>
            </a:r>
          </a:p>
          <a:p>
            <a:pPr marL="0" indent="0">
              <a:buNone/>
            </a:pPr>
            <a:r>
              <a:rPr lang="en-US" altLang="zh-TW" sz="1200" dirty="0"/>
              <a:t>	.type	main, @function</a:t>
            </a:r>
          </a:p>
          <a:p>
            <a:pPr marL="0" indent="0">
              <a:buNone/>
            </a:pPr>
            <a:r>
              <a:rPr lang="en-US" altLang="zh-TW" sz="1200" dirty="0"/>
              <a:t>main</a:t>
            </a:r>
            <a:r>
              <a:rPr lang="en-US" altLang="zh-TW" sz="1200" dirty="0" smtClean="0"/>
              <a:t>:</a:t>
            </a:r>
          </a:p>
          <a:p>
            <a:pPr marL="0" indent="0">
              <a:buNone/>
            </a:pPr>
            <a:r>
              <a:rPr lang="zh-TW" altLang="en-US" sz="1200" dirty="0" smtClean="0"/>
              <a:t>＝＝＝＝＝＝＝＝＝＝＝＝＝＝＝＝＝＝＝＝＝</a:t>
            </a:r>
            <a:r>
              <a:rPr lang="en-US" altLang="zh-TW" sz="1200" dirty="0" smtClean="0"/>
              <a:t>================</a:t>
            </a:r>
            <a:r>
              <a:rPr lang="zh-TW" altLang="en-US" sz="1200" dirty="0" smtClean="0"/>
              <a:t>＞</a:t>
            </a:r>
            <a:endParaRPr lang="en-US" altLang="zh-TW" sz="1200" dirty="0" smtClean="0"/>
          </a:p>
          <a:p>
            <a:pPr marL="0" indent="0">
              <a:buNone/>
            </a:pPr>
            <a:r>
              <a:rPr lang="en-US" altLang="zh-TW" sz="1200" dirty="0" smtClean="0"/>
              <a:t>	.section	</a:t>
            </a:r>
          </a:p>
          <a:p>
            <a:pPr marL="0" indent="0">
              <a:buNone/>
            </a:pPr>
            <a:r>
              <a:rPr lang="zh-TW" altLang="en-US" sz="1200" dirty="0"/>
              <a:t>　</a:t>
            </a:r>
            <a:r>
              <a:rPr lang="zh-TW" altLang="en-US" sz="1200" dirty="0" smtClean="0"/>
              <a:t>　　　　　</a:t>
            </a:r>
            <a:r>
              <a:rPr lang="en-US" altLang="zh-TW" sz="1200" dirty="0" smtClean="0"/>
              <a:t>.text</a:t>
            </a:r>
            <a:r>
              <a:rPr lang="en-US" altLang="zh-TW" sz="1200" dirty="0"/>
              <a:t>.__</a:t>
            </a:r>
            <a:r>
              <a:rPr lang="en-US" altLang="zh-TW" sz="1200" dirty="0" smtClean="0"/>
              <a:t>x86.get_pc_thunk.ax……….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.</a:t>
            </a:r>
            <a:r>
              <a:rPr lang="en-US" altLang="zh-TW" sz="1200" dirty="0" err="1"/>
              <a:t>globl</a:t>
            </a:r>
            <a:r>
              <a:rPr lang="en-US" altLang="zh-TW" sz="1200" dirty="0"/>
              <a:t>	__x86.get_pc_thunk.ax</a:t>
            </a:r>
          </a:p>
          <a:p>
            <a:pPr marL="0" indent="0">
              <a:buNone/>
            </a:pPr>
            <a:r>
              <a:rPr lang="en-US" altLang="zh-TW" sz="1200" dirty="0"/>
              <a:t>	.hidden	__x86.get_pc_thunk.ax</a:t>
            </a:r>
          </a:p>
          <a:p>
            <a:pPr marL="0" indent="0">
              <a:buNone/>
            </a:pPr>
            <a:r>
              <a:rPr lang="en-US" altLang="zh-TW" sz="1200" dirty="0"/>
              <a:t>	.type	__x86.get_pc_thunk.ax, @function</a:t>
            </a:r>
          </a:p>
          <a:p>
            <a:pPr marL="0" indent="0">
              <a:buNone/>
            </a:pPr>
            <a:r>
              <a:rPr lang="en-US" altLang="zh-TW" sz="1200" dirty="0"/>
              <a:t>__x86.get_pc_thunk.ax:</a:t>
            </a:r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mov</a:t>
            </a:r>
            <a:r>
              <a:rPr lang="en-US" altLang="zh-TW" sz="1200" dirty="0"/>
              <a:t>	</a:t>
            </a:r>
            <a:r>
              <a:rPr lang="en-US" altLang="zh-TW" sz="1200" dirty="0" err="1"/>
              <a:t>eax</a:t>
            </a:r>
            <a:r>
              <a:rPr lang="en-US" altLang="zh-TW" sz="1200" dirty="0"/>
              <a:t>, DWORD PTR [</a:t>
            </a:r>
            <a:r>
              <a:rPr lang="en-US" altLang="zh-TW" sz="1200" dirty="0" err="1"/>
              <a:t>esp</a:t>
            </a:r>
            <a:r>
              <a:rPr lang="en-US" altLang="zh-TW" sz="1200" dirty="0"/>
              <a:t>]</a:t>
            </a:r>
          </a:p>
          <a:p>
            <a:pPr marL="0" indent="0">
              <a:buNone/>
            </a:pPr>
            <a:r>
              <a:rPr lang="en-US" altLang="zh-TW" sz="1200" dirty="0"/>
              <a:t>	ret</a:t>
            </a:r>
          </a:p>
          <a:p>
            <a:pPr marL="0" indent="0">
              <a:buNone/>
            </a:pPr>
            <a:r>
              <a:rPr lang="en-US" altLang="zh-TW" sz="1200" dirty="0"/>
              <a:t>	.ident	"GCC: (</a:t>
            </a:r>
            <a:r>
              <a:rPr lang="en-US" altLang="zh-TW" sz="1200" dirty="0" err="1"/>
              <a:t>Debian</a:t>
            </a:r>
            <a:r>
              <a:rPr lang="en-US" altLang="zh-TW" sz="1200" dirty="0"/>
              <a:t> 6.3.0-12) 6.3.0 20170406"</a:t>
            </a:r>
          </a:p>
          <a:p>
            <a:pPr marL="0" indent="0">
              <a:buNone/>
            </a:pPr>
            <a:r>
              <a:rPr lang="en-US" altLang="zh-TW" sz="1200" dirty="0"/>
              <a:t>	.section	.note.GNU-stack,"",@</a:t>
            </a:r>
            <a:r>
              <a:rPr lang="en-US" altLang="zh-TW" sz="1200" dirty="0" err="1"/>
              <a:t>progbits</a:t>
            </a:r>
            <a:endParaRPr lang="en-US" altLang="zh-TW" sz="1200" dirty="0"/>
          </a:p>
        </p:txBody>
      </p:sp>
      <p:sp>
        <p:nvSpPr>
          <p:cNvPr id="2" name="矩形 1"/>
          <p:cNvSpPr/>
          <p:nvPr/>
        </p:nvSpPr>
        <p:spPr>
          <a:xfrm>
            <a:off x="4953001" y="2703016"/>
            <a:ext cx="4124324" cy="415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 smtClean="0"/>
              <a:t>lea	</a:t>
            </a:r>
            <a:r>
              <a:rPr lang="en-US" altLang="zh-TW" sz="1200" dirty="0" err="1" smtClean="0"/>
              <a:t>ecx</a:t>
            </a:r>
            <a:r>
              <a:rPr lang="en-US" altLang="zh-TW" sz="1200" dirty="0" smtClean="0"/>
              <a:t>, 4[</a:t>
            </a:r>
            <a:r>
              <a:rPr lang="en-US" altLang="zh-TW" sz="1200" dirty="0" err="1" smtClean="0"/>
              <a:t>esp</a:t>
            </a:r>
            <a:r>
              <a:rPr lang="en-US" altLang="zh-TW" sz="1200" dirty="0" smtClean="0"/>
              <a:t>]</a:t>
            </a:r>
          </a:p>
          <a:p>
            <a:r>
              <a:rPr lang="en-US" altLang="zh-TW" sz="1200" dirty="0" smtClean="0"/>
              <a:t>and	</a:t>
            </a:r>
            <a:r>
              <a:rPr lang="en-US" altLang="zh-TW" sz="1200" dirty="0" err="1" smtClean="0"/>
              <a:t>esp</a:t>
            </a:r>
            <a:r>
              <a:rPr lang="en-US" altLang="zh-TW" sz="1200" dirty="0" smtClean="0"/>
              <a:t>, -16</a:t>
            </a:r>
          </a:p>
          <a:p>
            <a:r>
              <a:rPr lang="en-US" altLang="zh-TW" sz="1200" dirty="0" smtClean="0"/>
              <a:t>push	DWORD PTR -4[</a:t>
            </a:r>
            <a:r>
              <a:rPr lang="en-US" altLang="zh-TW" sz="1200" dirty="0" err="1" smtClean="0"/>
              <a:t>ecx</a:t>
            </a:r>
            <a:r>
              <a:rPr lang="en-US" altLang="zh-TW" sz="1200" dirty="0" smtClean="0"/>
              <a:t>]</a:t>
            </a:r>
          </a:p>
          <a:p>
            <a:r>
              <a:rPr lang="en-US" altLang="zh-TW" sz="1200" dirty="0" smtClean="0"/>
              <a:t>push	</a:t>
            </a:r>
            <a:r>
              <a:rPr lang="en-US" altLang="zh-TW" sz="1200" dirty="0" err="1" smtClean="0"/>
              <a:t>ebp</a:t>
            </a:r>
            <a:endParaRPr lang="en-US" altLang="zh-TW" sz="1200" dirty="0" smtClean="0"/>
          </a:p>
          <a:p>
            <a:r>
              <a:rPr lang="en-US" altLang="zh-TW" sz="1200" dirty="0" err="1" smtClean="0"/>
              <a:t>mov</a:t>
            </a:r>
            <a:r>
              <a:rPr lang="en-US" altLang="zh-TW" sz="1200" dirty="0" smtClean="0"/>
              <a:t>	</a:t>
            </a:r>
            <a:r>
              <a:rPr lang="en-US" altLang="zh-TW" sz="1200" dirty="0" err="1" smtClean="0"/>
              <a:t>ebp</a:t>
            </a:r>
            <a:r>
              <a:rPr lang="en-US" altLang="zh-TW" sz="1200" dirty="0" smtClean="0"/>
              <a:t>, </a:t>
            </a:r>
            <a:r>
              <a:rPr lang="en-US" altLang="zh-TW" sz="1200" dirty="0" err="1" smtClean="0"/>
              <a:t>esp</a:t>
            </a:r>
            <a:endParaRPr lang="en-US" altLang="zh-TW" sz="1200" dirty="0" smtClean="0"/>
          </a:p>
          <a:p>
            <a:r>
              <a:rPr lang="en-US" altLang="zh-TW" sz="1200" dirty="0" smtClean="0"/>
              <a:t>push	</a:t>
            </a:r>
            <a:r>
              <a:rPr lang="en-US" altLang="zh-TW" sz="1200" dirty="0" err="1" smtClean="0"/>
              <a:t>ebx</a:t>
            </a:r>
            <a:endParaRPr lang="en-US" altLang="zh-TW" sz="1200" dirty="0" smtClean="0"/>
          </a:p>
          <a:p>
            <a:r>
              <a:rPr lang="en-US" altLang="zh-TW" sz="1200" dirty="0" smtClean="0"/>
              <a:t>push	</a:t>
            </a:r>
            <a:r>
              <a:rPr lang="en-US" altLang="zh-TW" sz="1200" dirty="0" err="1" smtClean="0"/>
              <a:t>ecx</a:t>
            </a:r>
            <a:endParaRPr lang="en-US" altLang="zh-TW" sz="1200" dirty="0" smtClean="0"/>
          </a:p>
          <a:p>
            <a:r>
              <a:rPr lang="en-US" altLang="zh-TW" sz="1200" dirty="0" smtClean="0"/>
              <a:t>call	__x86.get_pc_thunk.ax</a:t>
            </a:r>
          </a:p>
          <a:p>
            <a:r>
              <a:rPr lang="en-US" altLang="zh-TW" sz="1200" dirty="0" smtClean="0"/>
              <a:t>add	</a:t>
            </a:r>
            <a:r>
              <a:rPr lang="en-US" altLang="zh-TW" sz="1200" dirty="0" err="1" smtClean="0"/>
              <a:t>eax</a:t>
            </a:r>
            <a:r>
              <a:rPr lang="en-US" altLang="zh-TW" sz="1200" dirty="0" smtClean="0"/>
              <a:t>, OFFSET FLAT:_GLOBAL_OFFSET_TABLE_</a:t>
            </a:r>
          </a:p>
          <a:p>
            <a:r>
              <a:rPr lang="en-US" altLang="zh-TW" sz="1200" dirty="0" smtClean="0"/>
              <a:t>sub	</a:t>
            </a:r>
            <a:r>
              <a:rPr lang="en-US" altLang="zh-TW" sz="1200" dirty="0" err="1" smtClean="0"/>
              <a:t>esp</a:t>
            </a:r>
            <a:r>
              <a:rPr lang="en-US" altLang="zh-TW" sz="1200" dirty="0" smtClean="0"/>
              <a:t>, 12</a:t>
            </a:r>
          </a:p>
          <a:p>
            <a:r>
              <a:rPr lang="en-US" altLang="zh-TW" sz="1200" dirty="0" smtClean="0"/>
              <a:t>lea	</a:t>
            </a:r>
            <a:r>
              <a:rPr lang="en-US" altLang="zh-TW" sz="1200" dirty="0" err="1" smtClean="0"/>
              <a:t>edx</a:t>
            </a:r>
            <a:r>
              <a:rPr lang="en-US" altLang="zh-TW" sz="1200" dirty="0" smtClean="0"/>
              <a:t>, .LC0@GOTOFF[</a:t>
            </a:r>
            <a:r>
              <a:rPr lang="en-US" altLang="zh-TW" sz="1200" dirty="0" err="1" smtClean="0"/>
              <a:t>eax</a:t>
            </a:r>
            <a:r>
              <a:rPr lang="en-US" altLang="zh-TW" sz="1200" dirty="0" smtClean="0"/>
              <a:t>]</a:t>
            </a:r>
          </a:p>
          <a:p>
            <a:r>
              <a:rPr lang="en-US" altLang="zh-TW" sz="1200" dirty="0" smtClean="0"/>
              <a:t>push	</a:t>
            </a:r>
            <a:r>
              <a:rPr lang="en-US" altLang="zh-TW" sz="1200" dirty="0" err="1" smtClean="0"/>
              <a:t>edx</a:t>
            </a:r>
            <a:endParaRPr lang="en-US" altLang="zh-TW" sz="1200" dirty="0" smtClean="0"/>
          </a:p>
          <a:p>
            <a:r>
              <a:rPr lang="en-US" altLang="zh-TW" sz="1200" dirty="0" err="1" smtClean="0"/>
              <a:t>mov</a:t>
            </a:r>
            <a:r>
              <a:rPr lang="en-US" altLang="zh-TW" sz="1200" dirty="0" smtClean="0"/>
              <a:t>	</a:t>
            </a:r>
            <a:r>
              <a:rPr lang="en-US" altLang="zh-TW" sz="1200" dirty="0" err="1" smtClean="0"/>
              <a:t>ebx</a:t>
            </a:r>
            <a:r>
              <a:rPr lang="en-US" altLang="zh-TW" sz="1200" dirty="0" smtClean="0"/>
              <a:t>, </a:t>
            </a:r>
            <a:r>
              <a:rPr lang="en-US" altLang="zh-TW" sz="1200" dirty="0" err="1" smtClean="0"/>
              <a:t>eax</a:t>
            </a:r>
            <a:endParaRPr lang="en-US" altLang="zh-TW" sz="1200" dirty="0" smtClean="0"/>
          </a:p>
          <a:p>
            <a:r>
              <a:rPr lang="en-US" altLang="zh-TW" sz="1200" dirty="0" smtClean="0"/>
              <a:t>call	</a:t>
            </a:r>
            <a:r>
              <a:rPr lang="en-US" altLang="zh-TW" sz="1200" dirty="0" err="1" smtClean="0"/>
              <a:t>puts@PLT</a:t>
            </a:r>
            <a:endParaRPr lang="en-US" altLang="zh-TW" sz="1200" dirty="0" smtClean="0"/>
          </a:p>
          <a:p>
            <a:r>
              <a:rPr lang="en-US" altLang="zh-TW" sz="1200" dirty="0" smtClean="0"/>
              <a:t>add	</a:t>
            </a:r>
            <a:r>
              <a:rPr lang="en-US" altLang="zh-TW" sz="1200" dirty="0" err="1" smtClean="0"/>
              <a:t>esp</a:t>
            </a:r>
            <a:r>
              <a:rPr lang="en-US" altLang="zh-TW" sz="1200" dirty="0" smtClean="0"/>
              <a:t>, 16</a:t>
            </a:r>
          </a:p>
          <a:p>
            <a:r>
              <a:rPr lang="en-US" altLang="zh-TW" sz="1200" dirty="0" err="1" smtClean="0"/>
              <a:t>mov</a:t>
            </a:r>
            <a:r>
              <a:rPr lang="en-US" altLang="zh-TW" sz="1200" dirty="0" smtClean="0"/>
              <a:t>	</a:t>
            </a:r>
            <a:r>
              <a:rPr lang="en-US" altLang="zh-TW" sz="1200" dirty="0" err="1" smtClean="0"/>
              <a:t>eax</a:t>
            </a:r>
            <a:r>
              <a:rPr lang="en-US" altLang="zh-TW" sz="1200" dirty="0" smtClean="0"/>
              <a:t>, 0</a:t>
            </a:r>
          </a:p>
          <a:p>
            <a:r>
              <a:rPr lang="en-US" altLang="zh-TW" sz="1200" dirty="0" smtClean="0"/>
              <a:t>lea	</a:t>
            </a:r>
            <a:r>
              <a:rPr lang="en-US" altLang="zh-TW" sz="1200" dirty="0" err="1" smtClean="0"/>
              <a:t>esp</a:t>
            </a:r>
            <a:r>
              <a:rPr lang="en-US" altLang="zh-TW" sz="1200" dirty="0" smtClean="0"/>
              <a:t>, -8[</a:t>
            </a:r>
            <a:r>
              <a:rPr lang="en-US" altLang="zh-TW" sz="1200" dirty="0" err="1" smtClean="0"/>
              <a:t>ebp</a:t>
            </a:r>
            <a:r>
              <a:rPr lang="en-US" altLang="zh-TW" sz="1200" dirty="0" smtClean="0"/>
              <a:t>]</a:t>
            </a:r>
          </a:p>
          <a:p>
            <a:r>
              <a:rPr lang="en-US" altLang="zh-TW" sz="1200" dirty="0" smtClean="0"/>
              <a:t>pop	</a:t>
            </a:r>
            <a:r>
              <a:rPr lang="en-US" altLang="zh-TW" sz="1200" dirty="0" err="1" smtClean="0"/>
              <a:t>ecx</a:t>
            </a:r>
            <a:endParaRPr lang="en-US" altLang="zh-TW" sz="1200" dirty="0" smtClean="0"/>
          </a:p>
          <a:p>
            <a:r>
              <a:rPr lang="en-US" altLang="zh-TW" sz="1200" dirty="0" smtClean="0"/>
              <a:t>pop	</a:t>
            </a:r>
            <a:r>
              <a:rPr lang="en-US" altLang="zh-TW" sz="1200" dirty="0" err="1" smtClean="0"/>
              <a:t>ebx</a:t>
            </a:r>
            <a:endParaRPr lang="en-US" altLang="zh-TW" sz="1200" dirty="0" smtClean="0"/>
          </a:p>
          <a:p>
            <a:r>
              <a:rPr lang="en-US" altLang="zh-TW" sz="1200" dirty="0" smtClean="0"/>
              <a:t>pop	</a:t>
            </a:r>
            <a:r>
              <a:rPr lang="en-US" altLang="zh-TW" sz="1200" dirty="0" err="1" smtClean="0"/>
              <a:t>ebp</a:t>
            </a:r>
            <a:endParaRPr lang="en-US" altLang="zh-TW" sz="1200" dirty="0" smtClean="0"/>
          </a:p>
          <a:p>
            <a:r>
              <a:rPr lang="en-US" altLang="zh-TW" sz="1200" dirty="0" smtClean="0"/>
              <a:t>lea	</a:t>
            </a:r>
            <a:r>
              <a:rPr lang="en-US" altLang="zh-TW" sz="1200" dirty="0" err="1" smtClean="0"/>
              <a:t>esp</a:t>
            </a:r>
            <a:r>
              <a:rPr lang="en-US" altLang="zh-TW" sz="1200" dirty="0" smtClean="0"/>
              <a:t>, -4[</a:t>
            </a:r>
            <a:r>
              <a:rPr lang="en-US" altLang="zh-TW" sz="1200" dirty="0" err="1" smtClean="0"/>
              <a:t>ecx</a:t>
            </a:r>
            <a:r>
              <a:rPr lang="en-US" altLang="zh-TW" sz="1200" dirty="0" smtClean="0"/>
              <a:t>]</a:t>
            </a:r>
          </a:p>
          <a:p>
            <a:r>
              <a:rPr lang="en-US" altLang="zh-TW" sz="1200" dirty="0" smtClean="0"/>
              <a:t>ret</a:t>
            </a:r>
          </a:p>
        </p:txBody>
      </p:sp>
      <p:sp>
        <p:nvSpPr>
          <p:cNvPr id="3" name="矩形 2"/>
          <p:cNvSpPr/>
          <p:nvPr/>
        </p:nvSpPr>
        <p:spPr>
          <a:xfrm>
            <a:off x="4505325" y="13526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.text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.__x86.get_pc_thunk.ax</a:t>
            </a:r>
            <a:r>
              <a:rPr lang="en-US" altLang="zh-TW" dirty="0" smtClean="0"/>
              <a:t>,"axG",@progbits,__x86.get_pc_thunk.ax,comdat</a:t>
            </a:r>
            <a:endParaRPr lang="en-US" altLang="zh-TW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3209925" y="1788254"/>
            <a:ext cx="1276350" cy="247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15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編譯過程</a:t>
            </a:r>
            <a:endParaRPr lang="en-US" altLang="zh-TW" dirty="0" smtClean="0"/>
          </a:p>
          <a:p>
            <a:pPr algn="ctr"/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產生組語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做了甚麼事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上大學以後再學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大二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大三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【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系統程式</a:t>
            </a:r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programming</a:t>
            </a:r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】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課程</a:t>
            </a:r>
            <a:endParaRPr lang="en-US" altLang="zh-TW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或是</a:t>
            </a:r>
            <a:endParaRPr lang="en-US" altLang="zh-TW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ctr"/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【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編譯理論</a:t>
            </a:r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compiler</a:t>
            </a:r>
            <a:r>
              <a:rPr lang="en-US" altLang="zh-TW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】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課程</a:t>
            </a:r>
            <a:endParaRPr lang="zh-TW" alt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35767" y="278409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做了甚麼事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15306" r="15102"/>
          <a:stretch/>
        </p:blipFill>
        <p:spPr>
          <a:xfrm>
            <a:off x="4749642" y="3075025"/>
            <a:ext cx="2021683" cy="340042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38" y="200025"/>
            <a:ext cx="1038225" cy="123825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535767" y="2288722"/>
            <a:ext cx="60379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詞法分析、語法分析、中間代碼生成、代碼優化、目標代碼生成、符號表的構造和運行時存儲空間的組織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342" y="-15743"/>
            <a:ext cx="3784080" cy="230736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1" y="3010732"/>
            <a:ext cx="1949290" cy="352901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783874" y="6475450"/>
            <a:ext cx="2549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開源的</a:t>
            </a:r>
            <a:r>
              <a:rPr lang="en-US" altLang="zh-TW" dirty="0" smtClean="0"/>
              <a:t>C</a:t>
            </a:r>
            <a:r>
              <a:rPr lang="zh-TW" altLang="en-US" dirty="0" smtClean="0"/>
              <a:t>編譯器（</a:t>
            </a:r>
            <a:r>
              <a:rPr lang="en-US" altLang="zh-TW" dirty="0" smtClean="0"/>
              <a:t>UCC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/>
          <a:srcRect l="36589" t="30500" r="36279" b="29375"/>
          <a:stretch/>
        </p:blipFill>
        <p:spPr>
          <a:xfrm>
            <a:off x="6879395" y="2935053"/>
            <a:ext cx="1913353" cy="35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7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/>
              <a:t>組</a:t>
            </a:r>
            <a:r>
              <a:rPr lang="zh-TW" altLang="en-US" sz="4000" dirty="0" smtClean="0"/>
              <a:t>譯過程</a:t>
            </a:r>
            <a:endParaRPr lang="en-US" altLang="zh-TW" sz="4000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產生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組語</a:t>
            </a:r>
            <a:endParaRPr lang="en-US" altLang="zh-TW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algn="ctr"/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將組合語言程式碼轉成機器可以執行的指令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(instructions)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每一個組語語句都對應一機器指令。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組譯器的組譯過程相對於編譯器來講比較簡單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它沒有複雜的語法，也沒有語意，也不需要做指令最佳化，只是根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據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組語指令和機器指令的對照表一一翻譯就可以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2899" y="1645706"/>
            <a:ext cx="616053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3200" dirty="0" err="1" smtClean="0"/>
              <a:t>gcc</a:t>
            </a:r>
            <a:r>
              <a:rPr lang="en-US" altLang="zh-TW" sz="3200" dirty="0" smtClean="0"/>
              <a:t> 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Ｃ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dirty="0" err="1" smtClean="0"/>
              <a:t>helloCTFer.</a:t>
            </a:r>
            <a:r>
              <a:rPr lang="en-US" altLang="zh-TW" sz="3200" dirty="0" err="1" smtClean="0">
                <a:solidFill>
                  <a:srgbClr val="7030A0"/>
                </a:solidFill>
              </a:rPr>
              <a:t>s</a:t>
            </a:r>
            <a:r>
              <a:rPr lang="en-US" altLang="zh-TW" sz="3200" dirty="0" smtClean="0"/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-o </a:t>
            </a:r>
            <a:r>
              <a:rPr lang="en-US" altLang="zh-TW" sz="3200" dirty="0" err="1" smtClean="0"/>
              <a:t>helloCTFer.</a:t>
            </a:r>
            <a:r>
              <a:rPr lang="en-US" altLang="zh-TW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endParaRPr lang="zh-TW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4418569" y="1045478"/>
            <a:ext cx="1706006" cy="466725"/>
          </a:xfrm>
          <a:prstGeom prst="wedgeRoundRectCallout">
            <a:avLst>
              <a:gd name="adj1" fmla="val -24621"/>
              <a:gd name="adj2" fmla="val 76786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組合語言程式</a:t>
            </a:r>
            <a:endParaRPr lang="zh-TW" altLang="en-US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6729411" y="1016218"/>
            <a:ext cx="1928813" cy="466725"/>
          </a:xfrm>
          <a:prstGeom prst="wedgeRoundRectCallout">
            <a:avLst>
              <a:gd name="adj1" fmla="val -24621"/>
              <a:gd name="adj2" fmla="val 76786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輸出的</a:t>
            </a:r>
            <a:r>
              <a:rPr lang="en-US" altLang="zh-TW" dirty="0" smtClean="0"/>
              <a:t>object 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65502" y="2718644"/>
            <a:ext cx="59153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root@kali</a:t>
            </a:r>
            <a:r>
              <a:rPr lang="en-US" altLang="zh-TW" dirty="0" smtClean="0"/>
              <a:t>:~/</a:t>
            </a:r>
            <a:r>
              <a:rPr lang="en-US" altLang="zh-TW" dirty="0" err="1" smtClean="0"/>
              <a:t>linux_c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helloCTFer</a:t>
            </a:r>
            <a:r>
              <a:rPr lang="en-US" altLang="zh-TW" dirty="0" smtClean="0"/>
              <a:t># ls -Al</a:t>
            </a:r>
          </a:p>
          <a:p>
            <a:r>
              <a:rPr lang="en-US" altLang="zh-TW" dirty="0" smtClean="0"/>
              <a:t>total 56</a:t>
            </a:r>
          </a:p>
          <a:p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rwxr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xr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-x 1 root 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7456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Jul  6 12:26 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helloCTFer_ATT.o</a:t>
            </a:r>
            <a:endParaRPr lang="en-US" altLang="zh-TW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 smtClean="0"/>
              <a:t>-</a:t>
            </a:r>
            <a:r>
              <a:rPr lang="en-US" altLang="zh-TW" dirty="0" err="1" smtClean="0"/>
              <a:t>rw</a:t>
            </a:r>
            <a:r>
              <a:rPr lang="en-US" altLang="zh-TW" dirty="0" smtClean="0"/>
              <a:t>-r--r-- 1 root </a:t>
            </a:r>
            <a:r>
              <a:rPr lang="en-US" altLang="zh-TW" dirty="0" err="1" smtClean="0"/>
              <a:t>root</a:t>
            </a:r>
            <a:r>
              <a:rPr lang="en-US" altLang="zh-TW" dirty="0" smtClean="0"/>
              <a:t>   826 Jul  6 11:32 </a:t>
            </a:r>
            <a:r>
              <a:rPr lang="en-US" altLang="zh-TW" dirty="0" err="1" smtClean="0"/>
              <a:t>helloCTFer_ATT.s</a:t>
            </a:r>
            <a:endParaRPr lang="en-US" altLang="zh-TW" dirty="0" smtClean="0"/>
          </a:p>
          <a:p>
            <a:r>
              <a:rPr lang="en-US" altLang="zh-TW" dirty="0" smtClean="0"/>
              <a:t>-</a:t>
            </a:r>
            <a:r>
              <a:rPr lang="en-US" altLang="zh-TW" dirty="0" err="1" smtClean="0"/>
              <a:t>rw</a:t>
            </a:r>
            <a:r>
              <a:rPr lang="en-US" altLang="zh-TW" dirty="0" smtClean="0"/>
              <a:t>-r--r-- 1 root </a:t>
            </a:r>
            <a:r>
              <a:rPr lang="en-US" altLang="zh-TW" dirty="0" err="1" smtClean="0"/>
              <a:t>root</a:t>
            </a:r>
            <a:r>
              <a:rPr lang="en-US" altLang="zh-TW" dirty="0" smtClean="0"/>
              <a:t>    77 Jul  6 05:28 </a:t>
            </a:r>
            <a:r>
              <a:rPr lang="en-US" altLang="zh-TW" dirty="0" err="1" smtClean="0"/>
              <a:t>helloCTFer.c</a:t>
            </a:r>
            <a:endParaRPr lang="en-US" altLang="zh-TW" dirty="0" smtClean="0"/>
          </a:p>
          <a:p>
            <a:r>
              <a:rPr lang="en-US" altLang="zh-TW" dirty="0" smtClean="0"/>
              <a:t>-</a:t>
            </a:r>
            <a:r>
              <a:rPr lang="en-US" altLang="zh-TW" dirty="0" err="1" smtClean="0"/>
              <a:t>rw</a:t>
            </a:r>
            <a:r>
              <a:rPr lang="en-US" altLang="zh-TW" dirty="0" smtClean="0"/>
              <a:t>-r--r-- 1 root </a:t>
            </a:r>
            <a:r>
              <a:rPr lang="en-US" altLang="zh-TW" dirty="0" err="1" smtClean="0"/>
              <a:t>root</a:t>
            </a:r>
            <a:r>
              <a:rPr lang="en-US" altLang="zh-TW" dirty="0" smtClean="0"/>
              <a:t> 17564 Jul  6 05:35 </a:t>
            </a:r>
            <a:r>
              <a:rPr lang="en-US" altLang="zh-TW" dirty="0" err="1" smtClean="0"/>
              <a:t>helloCTFer.i</a:t>
            </a:r>
            <a:endParaRPr lang="en-US" altLang="zh-TW" dirty="0" smtClean="0"/>
          </a:p>
          <a:p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rwxr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xr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-x 1 root 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7456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Jul  6 12:27 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helloCTFer_intel.o</a:t>
            </a:r>
            <a:endParaRPr lang="en-US" altLang="zh-TW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 smtClean="0"/>
              <a:t>-</a:t>
            </a:r>
            <a:r>
              <a:rPr lang="en-US" altLang="zh-TW" dirty="0" err="1" smtClean="0"/>
              <a:t>rw</a:t>
            </a:r>
            <a:r>
              <a:rPr lang="en-US" altLang="zh-TW" dirty="0" smtClean="0"/>
              <a:t>-r--r-- 1 root </a:t>
            </a:r>
            <a:r>
              <a:rPr lang="en-US" altLang="zh-TW" dirty="0" err="1" smtClean="0"/>
              <a:t>root</a:t>
            </a:r>
            <a:r>
              <a:rPr lang="en-US" altLang="zh-TW" dirty="0" smtClean="0"/>
              <a:t>   830 Jul  6 11:24 </a:t>
            </a:r>
            <a:r>
              <a:rPr lang="en-US" altLang="zh-TW" dirty="0" err="1" smtClean="0"/>
              <a:t>helloCTFer_intel.s</a:t>
            </a:r>
            <a:endParaRPr lang="en-US" altLang="zh-TW" dirty="0" smtClean="0"/>
          </a:p>
        </p:txBody>
      </p:sp>
      <p:sp>
        <p:nvSpPr>
          <p:cNvPr id="11" name="矩形 10"/>
          <p:cNvSpPr/>
          <p:nvPr/>
        </p:nvSpPr>
        <p:spPr>
          <a:xfrm>
            <a:off x="2865502" y="5417606"/>
            <a:ext cx="589206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200" dirty="0"/>
              <a:t>a</a:t>
            </a:r>
            <a:r>
              <a:rPr lang="en-US" altLang="zh-TW" sz="3200" dirty="0" smtClean="0"/>
              <a:t>s</a:t>
            </a:r>
            <a:r>
              <a:rPr lang="en-US" altLang="zh-TW" dirty="0" smtClean="0"/>
              <a:t> 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Ｃ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dirty="0" err="1" smtClean="0"/>
              <a:t>helloCTFer.</a:t>
            </a:r>
            <a:r>
              <a:rPr lang="en-US" altLang="zh-TW" sz="3200" dirty="0" err="1" smtClean="0">
                <a:solidFill>
                  <a:srgbClr val="7030A0"/>
                </a:solidFill>
              </a:rPr>
              <a:t>s</a:t>
            </a:r>
            <a:r>
              <a:rPr lang="en-US" altLang="zh-TW" sz="3200" dirty="0" smtClean="0"/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-o </a:t>
            </a:r>
            <a:r>
              <a:rPr lang="en-US" altLang="zh-TW" sz="3200" dirty="0" err="1" smtClean="0"/>
              <a:t>helloCTFer.</a:t>
            </a:r>
            <a:r>
              <a:rPr lang="en-US" altLang="zh-TW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endParaRPr lang="zh-TW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40726" y="6208353"/>
            <a:ext cx="21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As == GNU assembler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2801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連</a:t>
            </a:r>
            <a:r>
              <a:rPr lang="zh-TW" altLang="en-US" sz="4000" dirty="0"/>
              <a:t>結</a:t>
            </a:r>
            <a:r>
              <a:rPr lang="zh-TW" altLang="en-US" sz="4000" dirty="0" smtClean="0"/>
              <a:t>過程</a:t>
            </a:r>
            <a:endParaRPr lang="en-US" altLang="zh-TW" sz="4000" dirty="0" smtClean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產生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執行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檔</a:t>
            </a:r>
            <a:endParaRPr lang="en-US" altLang="zh-TW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algn="ctr"/>
            <a:endParaRPr lang="en-US" altLang="zh-TW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2899" y="1645706"/>
            <a:ext cx="540192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3200" dirty="0" err="1" smtClean="0"/>
              <a:t>gcc</a:t>
            </a:r>
            <a:r>
              <a:rPr lang="en-US" altLang="zh-TW" sz="3200" dirty="0" smtClean="0"/>
              <a:t> </a:t>
            </a:r>
            <a:r>
              <a:rPr lang="zh-TW" altLang="en-US" sz="3200" dirty="0"/>
              <a:t> </a:t>
            </a:r>
            <a:r>
              <a:rPr lang="en-US" altLang="zh-TW" sz="3200" dirty="0" err="1" smtClean="0"/>
              <a:t>helloCTFer.o</a:t>
            </a:r>
            <a:r>
              <a:rPr lang="en-US" altLang="zh-TW" sz="3200" dirty="0" smtClean="0"/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–o </a:t>
            </a:r>
            <a:r>
              <a:rPr lang="en-US" altLang="zh-TW" sz="3200" dirty="0" err="1" smtClean="0"/>
              <a:t>helloCTFer</a:t>
            </a:r>
            <a:endParaRPr lang="zh-TW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6237843" y="904876"/>
            <a:ext cx="1906983" cy="585014"/>
          </a:xfrm>
          <a:prstGeom prst="wedgeRoundRectCallout">
            <a:avLst>
              <a:gd name="adj1" fmla="val -24621"/>
              <a:gd name="adj2" fmla="val 76786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可執行檔</a:t>
            </a:r>
            <a:r>
              <a:rPr lang="en-US" altLang="zh-TW" dirty="0" smtClean="0"/>
              <a:t>(ELF32)</a:t>
            </a:r>
          </a:p>
          <a:p>
            <a:pPr algn="ctr"/>
            <a:r>
              <a:rPr lang="en-US" altLang="zh-TW" dirty="0" smtClean="0"/>
              <a:t>Executable</a:t>
            </a:r>
            <a:endParaRPr lang="zh-TW" altLang="en-US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3515050" y="1101072"/>
            <a:ext cx="1928813" cy="466725"/>
          </a:xfrm>
          <a:prstGeom prst="wedgeRoundRectCallout">
            <a:avLst>
              <a:gd name="adj1" fmla="val -24621"/>
              <a:gd name="adj2" fmla="val 76786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object 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839517" y="5551252"/>
            <a:ext cx="300673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# export LD_LIBRARY_PATH=.</a:t>
            </a:r>
          </a:p>
          <a:p>
            <a:r>
              <a:rPr lang="en-US" altLang="zh-TW" dirty="0"/>
              <a:t># </a:t>
            </a:r>
            <a:r>
              <a:rPr lang="en-US" altLang="zh-TW" dirty="0" smtClean="0"/>
              <a:t>./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main_mylib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79691" y="2989504"/>
            <a:ext cx="61912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root@kali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:~/</a:t>
            </a:r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linux_c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helloCTFer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helloCTFer_ATT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 smtClean="0"/>
              <a:t>./</a:t>
            </a:r>
            <a:r>
              <a:rPr lang="en-US" altLang="zh-TW" dirty="0" err="1" smtClean="0"/>
              <a:t>helloCTFer_ATT</a:t>
            </a:r>
            <a:r>
              <a:rPr lang="en-US" altLang="zh-TW" dirty="0" smtClean="0"/>
              <a:t>: error while loading shared libraries: </a:t>
            </a:r>
            <a:r>
              <a:rPr lang="en-US" altLang="zh-TW" dirty="0" err="1" smtClean="0"/>
              <a:t>helloCTFer_ATT.o</a:t>
            </a:r>
            <a:r>
              <a:rPr lang="en-US" altLang="zh-TW" dirty="0" smtClean="0"/>
              <a:t>: cannot open shared object file: No such file or directory</a:t>
            </a:r>
          </a:p>
          <a:p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root@kali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:~/</a:t>
            </a:r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linux_c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helloCTFer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export LD_LIBRARY_PATH=.</a:t>
            </a:r>
          </a:p>
          <a:p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root@kali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:~/</a:t>
            </a:r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linux_c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helloCTFer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helloCTFer_ATT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 smtClean="0"/>
              <a:t>Hello </a:t>
            </a:r>
            <a:r>
              <a:rPr lang="en-US" altLang="zh-TW" dirty="0" err="1" smtClean="0"/>
              <a:t>CTFer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7675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14650" y="1644650"/>
            <a:ext cx="5314950" cy="32321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 err="1"/>
              <a:t>root@kali</a:t>
            </a:r>
            <a:r>
              <a:rPr lang="en-US" altLang="zh-TW" dirty="0"/>
              <a:t>:~/</a:t>
            </a:r>
            <a:r>
              <a:rPr lang="en-US" altLang="zh-TW" dirty="0" err="1"/>
              <a:t>linux_c</a:t>
            </a:r>
            <a:r>
              <a:rPr lang="en-US" altLang="zh-TW" dirty="0"/>
              <a:t>/</a:t>
            </a:r>
            <a:r>
              <a:rPr lang="en-US" altLang="zh-TW" dirty="0" err="1"/>
              <a:t>helloCTFer</a:t>
            </a:r>
            <a:r>
              <a:rPr lang="en-US" altLang="zh-TW" dirty="0"/>
              <a:t># ls -Al</a:t>
            </a:r>
          </a:p>
          <a:p>
            <a:pPr marL="0" indent="0">
              <a:buNone/>
            </a:pPr>
            <a:r>
              <a:rPr lang="en-US" altLang="zh-TW" dirty="0"/>
              <a:t>total 64</a:t>
            </a:r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rwxr</a:t>
            </a:r>
            <a:r>
              <a:rPr lang="en-US" altLang="zh-TW" dirty="0"/>
              <a:t>-</a:t>
            </a:r>
            <a:r>
              <a:rPr lang="en-US" altLang="zh-TW" dirty="0" err="1"/>
              <a:t>xr</a:t>
            </a:r>
            <a:r>
              <a:rPr lang="en-US" altLang="zh-TW" dirty="0"/>
              <a:t>-x 1 root </a:t>
            </a:r>
            <a:r>
              <a:rPr lang="en-US" altLang="zh-TW" dirty="0" err="1"/>
              <a:t>root</a:t>
            </a:r>
            <a:r>
              <a:rPr lang="en-US" altLang="zh-TW" dirty="0"/>
              <a:t> 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7356</a:t>
            </a:r>
            <a:r>
              <a:rPr lang="en-US" altLang="zh-TW" dirty="0"/>
              <a:t> Jul  6 12:40 </a:t>
            </a:r>
            <a:r>
              <a:rPr lang="en-US" altLang="zh-TW" dirty="0" err="1"/>
              <a:t>helloCTFer_ATT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rwxr</a:t>
            </a:r>
            <a:r>
              <a:rPr lang="en-US" altLang="zh-TW" dirty="0"/>
              <a:t>-</a:t>
            </a:r>
            <a:r>
              <a:rPr lang="en-US" altLang="zh-TW" dirty="0" err="1"/>
              <a:t>xr</a:t>
            </a:r>
            <a:r>
              <a:rPr lang="en-US" altLang="zh-TW" dirty="0"/>
              <a:t>-x 1 root </a:t>
            </a:r>
            <a:r>
              <a:rPr lang="en-US" altLang="zh-TW" dirty="0" err="1"/>
              <a:t>root</a:t>
            </a:r>
            <a:r>
              <a:rPr lang="en-US" altLang="zh-TW" dirty="0"/>
              <a:t> 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7456</a:t>
            </a:r>
            <a:r>
              <a:rPr lang="en-US" altLang="zh-TW" dirty="0"/>
              <a:t> Jul  6 12:26 </a:t>
            </a:r>
            <a:r>
              <a:rPr lang="en-US" altLang="zh-TW" dirty="0" err="1"/>
              <a:t>helloCTFer_ATT.o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826 Jul  6 11:32 </a:t>
            </a:r>
            <a:r>
              <a:rPr lang="en-US" altLang="zh-TW" dirty="0" err="1"/>
              <a:t>helloCTFer_ATT.s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 77 Jul  6 05:28 </a:t>
            </a:r>
            <a:r>
              <a:rPr lang="en-US" altLang="zh-TW" dirty="0" err="1"/>
              <a:t>helloCTFer.c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 22 Jul  6 12:14 helloCTFer_cc1.s</a:t>
            </a:r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17564 Jul  6 05:35 </a:t>
            </a:r>
            <a:r>
              <a:rPr lang="en-US" altLang="zh-TW" dirty="0" err="1"/>
              <a:t>helloCTFer.i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rwxr</a:t>
            </a:r>
            <a:r>
              <a:rPr lang="en-US" altLang="zh-TW" dirty="0"/>
              <a:t>-</a:t>
            </a:r>
            <a:r>
              <a:rPr lang="en-US" altLang="zh-TW" dirty="0" err="1"/>
              <a:t>xr</a:t>
            </a:r>
            <a:r>
              <a:rPr lang="en-US" altLang="zh-TW" dirty="0"/>
              <a:t>-x 1 root </a:t>
            </a:r>
            <a:r>
              <a:rPr lang="en-US" altLang="zh-TW" dirty="0" err="1"/>
              <a:t>root</a:t>
            </a:r>
            <a:r>
              <a:rPr lang="en-US" altLang="zh-TW" dirty="0"/>
              <a:t>  7456 Jul  6 12:27 </a:t>
            </a:r>
            <a:r>
              <a:rPr lang="en-US" altLang="zh-TW" dirty="0" err="1"/>
              <a:t>helloCTFer_intel.o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830 Jul  6 11:24 </a:t>
            </a:r>
            <a:r>
              <a:rPr lang="en-US" altLang="zh-TW" dirty="0" err="1"/>
              <a:t>helloCTFer_intel.s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1123 Jul  6 11:15 </a:t>
            </a:r>
            <a:r>
              <a:rPr lang="en-US" altLang="zh-TW" dirty="0" err="1"/>
              <a:t>helloCTFer.s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dirty="0" smtClean="0"/>
              <a:t>Hello </a:t>
            </a:r>
            <a:r>
              <a:rPr lang="en-US" altLang="zh-TW" dirty="0" err="1" smtClean="0"/>
              <a:t>CTFer</a:t>
            </a:r>
            <a:endParaRPr lang="en-US" altLang="zh-TW" dirty="0" smtClean="0"/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從原始碼到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可執行檔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6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/>
              <a:t>Program(</a:t>
            </a:r>
            <a:r>
              <a:rPr lang="zh-TW" altLang="en-US" sz="4000" dirty="0"/>
              <a:t>程式</a:t>
            </a:r>
            <a:r>
              <a:rPr lang="en-US" altLang="zh-TW" sz="4000" dirty="0"/>
              <a:t>) vs process(</a:t>
            </a:r>
            <a:r>
              <a:rPr lang="zh-TW" altLang="en-US" sz="4000" dirty="0"/>
              <a:t>行程</a:t>
            </a:r>
            <a:r>
              <a:rPr lang="en-US" altLang="zh-TW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616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函式</a:t>
            </a:r>
            <a:r>
              <a:rPr lang="zh-TW" altLang="en-US" sz="4000" dirty="0"/>
              <a:t>庫</a:t>
            </a:r>
          </a:p>
        </p:txBody>
      </p:sp>
    </p:spTree>
    <p:extLst>
      <p:ext uri="{BB962C8B-B14F-4D97-AF65-F5344CB8AC3E}">
        <p14:creationId xmlns:p14="http://schemas.microsoft.com/office/powerpoint/2010/main" val="298719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50" y="365126"/>
            <a:ext cx="8229600" cy="863599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函式</a:t>
            </a:r>
            <a:r>
              <a:rPr lang="zh-TW" altLang="en-US" sz="4000" dirty="0" smtClean="0"/>
              <a:t>庫</a:t>
            </a:r>
            <a:r>
              <a:rPr lang="en-US" altLang="zh-TW" sz="4000" dirty="0" smtClean="0"/>
              <a:t>(Library):</a:t>
            </a:r>
            <a:r>
              <a:rPr lang="zh-TW" altLang="en-US" sz="4000" dirty="0" smtClean="0"/>
              <a:t>重用</a:t>
            </a:r>
            <a:r>
              <a:rPr lang="en-US" altLang="zh-TW" sz="4000" dirty="0" smtClean="0"/>
              <a:t>(reuse)</a:t>
            </a:r>
            <a:r>
              <a:rPr lang="zh-TW" altLang="en-US" sz="4000" dirty="0" smtClean="0"/>
              <a:t>的觀</a:t>
            </a:r>
            <a:r>
              <a:rPr lang="zh-TW" altLang="en-US" sz="4000" dirty="0"/>
              <a:t>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25575"/>
            <a:ext cx="7886700" cy="31940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/>
              <a:t>將許多需要被使用到的功能</a:t>
            </a:r>
            <a:r>
              <a:rPr lang="en-US" altLang="zh-TW" dirty="0" smtClean="0"/>
              <a:t>(</a:t>
            </a:r>
            <a:r>
              <a:rPr lang="zh-TW" altLang="en-US" dirty="0" smtClean="0"/>
              <a:t>網路存取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、數學運算</a:t>
            </a:r>
            <a:r>
              <a:rPr lang="en-US" altLang="zh-TW" dirty="0" smtClean="0"/>
              <a:t>)</a:t>
            </a:r>
            <a:r>
              <a:rPr lang="zh-TW" altLang="en-US" dirty="0" smtClean="0"/>
              <a:t>寫成</a:t>
            </a:r>
            <a:r>
              <a:rPr lang="zh-TW" altLang="en-US" dirty="0"/>
              <a:t>函式</a:t>
            </a:r>
            <a:r>
              <a:rPr lang="zh-TW" altLang="en-US" dirty="0" smtClean="0"/>
              <a:t>庫</a:t>
            </a:r>
            <a:r>
              <a:rPr lang="en-US" altLang="zh-TW" dirty="0" smtClean="0"/>
              <a:t>,</a:t>
            </a:r>
            <a:r>
              <a:rPr lang="zh-TW" altLang="en-US" dirty="0" smtClean="0"/>
              <a:t>可以被許多不同程式呼叫使用！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/>
              <a:t>函式</a:t>
            </a:r>
            <a:r>
              <a:rPr lang="zh-TW" altLang="en-US" dirty="0" smtClean="0"/>
              <a:t>庫是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碼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重用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(reuse)</a:t>
            </a:r>
            <a:r>
              <a:rPr lang="zh-TW" altLang="en-US" dirty="0" smtClean="0"/>
              <a:t>思想</a:t>
            </a:r>
            <a:r>
              <a:rPr lang="zh-TW" altLang="en-US" dirty="0"/>
              <a:t>的體現。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/>
              <a:t>使用庫可以節約程式設計人員大量的時間。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/>
              <a:t>函式</a:t>
            </a:r>
            <a:r>
              <a:rPr lang="zh-TW" altLang="en-US" dirty="0" smtClean="0"/>
              <a:t>庫是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系統呼叫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win32)</a:t>
            </a:r>
            <a:r>
              <a:rPr lang="zh-TW" altLang="en-US" dirty="0" smtClean="0"/>
              <a:t>或者編譯器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libc</a:t>
            </a:r>
            <a:r>
              <a:rPr lang="en-US" altLang="zh-TW" dirty="0" smtClean="0"/>
              <a:t>)</a:t>
            </a:r>
            <a:r>
              <a:rPr lang="zh-TW" altLang="en-US" dirty="0" smtClean="0"/>
              <a:t>提供</a:t>
            </a:r>
            <a:r>
              <a:rPr lang="zh-TW" altLang="en-US" dirty="0"/>
              <a:t>的一種目的檔案，是可以被多個軟體專案使用的二進位代碼集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70787" y="5568434"/>
            <a:ext cx="1675908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數學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庫</a:t>
            </a:r>
            <a:endParaRPr lang="en-US" altLang="zh-TW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abs,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三角函式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,..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直線單箭頭接點 5"/>
          <p:cNvCxnSpPr>
            <a:stCxn id="4" idx="3"/>
          </p:cNvCxnSpPr>
          <p:nvPr/>
        </p:nvCxnSpPr>
        <p:spPr>
          <a:xfrm flipV="1">
            <a:off x="3446695" y="5264150"/>
            <a:ext cx="1477730" cy="6274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970695" y="4922103"/>
            <a:ext cx="2031325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程式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A </a:t>
            </a:r>
          </a:p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呼叫三角函式計算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直線單箭頭接點 7"/>
          <p:cNvCxnSpPr>
            <a:stCxn id="4" idx="3"/>
          </p:cNvCxnSpPr>
          <p:nvPr/>
        </p:nvCxnSpPr>
        <p:spPr>
          <a:xfrm>
            <a:off x="3446695" y="5891600"/>
            <a:ext cx="1477730" cy="1282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70695" y="5845433"/>
            <a:ext cx="1800493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程式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Ｂ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 </a:t>
            </a:r>
          </a:p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呼叫絕對值計算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41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10" y="2009775"/>
            <a:ext cx="4033353" cy="30600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894" y="1956154"/>
            <a:ext cx="4485175" cy="34198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09084" y="6149070"/>
            <a:ext cx="421249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可動態地選擇載入各種程式模組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外掛程式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(Plug-in )]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91424" y="1240573"/>
            <a:ext cx="402830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節省記憶體，還可以減少實體頁面的換入換出，也可以增加</a:t>
            </a:r>
            <a:r>
              <a:rPr lang="en-US" altLang="zh-TW" sz="1350" dirty="0"/>
              <a:t>CPU </a:t>
            </a:r>
            <a:r>
              <a:rPr lang="zh-TW" altLang="en-US" sz="1350" dirty="0"/>
              <a:t>快取的命中率，因為不同行程間的資料和指令存取都集中在同一個共用模祖上。</a:t>
            </a:r>
          </a:p>
        </p:txBody>
      </p:sp>
      <p:sp>
        <p:nvSpPr>
          <p:cNvPr id="8" name="矩形 7"/>
          <p:cNvSpPr/>
          <p:nvPr/>
        </p:nvSpPr>
        <p:spPr>
          <a:xfrm>
            <a:off x="4780519" y="2629414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動態鏈結</a:t>
            </a:r>
          </a:p>
        </p:txBody>
      </p:sp>
      <p:sp>
        <p:nvSpPr>
          <p:cNvPr id="9" name="矩形 8"/>
          <p:cNvSpPr/>
          <p:nvPr/>
        </p:nvSpPr>
        <p:spPr>
          <a:xfrm>
            <a:off x="363992" y="2062324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靜態鏈結 </a:t>
            </a:r>
          </a:p>
        </p:txBody>
      </p:sp>
      <p:sp>
        <p:nvSpPr>
          <p:cNvPr id="3" name="矩形圖說文字 2"/>
          <p:cNvSpPr/>
          <p:nvPr/>
        </p:nvSpPr>
        <p:spPr>
          <a:xfrm>
            <a:off x="0" y="0"/>
            <a:ext cx="9144000" cy="800100"/>
          </a:xfrm>
          <a:prstGeom prst="wedgeRectCallo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靜態鏈結 </a:t>
            </a:r>
            <a:r>
              <a:rPr lang="en-US" altLang="zh-TW" sz="3200" dirty="0"/>
              <a:t>vs</a:t>
            </a:r>
            <a:r>
              <a:rPr lang="zh-TW" altLang="en-US" sz="3200" dirty="0"/>
              <a:t>動態鏈</a:t>
            </a:r>
            <a:r>
              <a:rPr lang="zh-TW" altLang="en-US" sz="3200" dirty="0" smtClean="0"/>
              <a:t>結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172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325" y="238125"/>
            <a:ext cx="7886700" cy="938214"/>
          </a:xfrm>
        </p:spPr>
        <p:txBody>
          <a:bodyPr>
            <a:normAutofit/>
          </a:bodyPr>
          <a:lstStyle/>
          <a:p>
            <a:r>
              <a:rPr lang="zh-TW" altLang="en-US" dirty="0"/>
              <a:t>函式</a:t>
            </a:r>
            <a:r>
              <a:rPr lang="zh-TW" altLang="en-US" dirty="0" smtClean="0"/>
              <a:t>庫</a:t>
            </a:r>
            <a:r>
              <a:rPr lang="en-US" altLang="zh-TW" dirty="0" smtClean="0"/>
              <a:t>(Library)</a:t>
            </a:r>
            <a:r>
              <a:rPr lang="zh-TW" altLang="en-US" dirty="0" smtClean="0"/>
              <a:t>可</a:t>
            </a:r>
            <a:r>
              <a:rPr lang="zh-TW" altLang="en-US" dirty="0"/>
              <a:t>分成三</a:t>
            </a:r>
            <a:r>
              <a:rPr lang="zh-TW" altLang="en-US" dirty="0" smtClean="0"/>
              <a:t>種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247650" y="1682750"/>
          <a:ext cx="8710965" cy="408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425"/>
                <a:gridCol w="721554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/>
                        <a:t>Static</a:t>
                      </a:r>
                      <a:r>
                        <a:rPr lang="zh-TW" altLang="en-US" b="1" dirty="0" smtClean="0"/>
                        <a:t>　</a:t>
                      </a:r>
                      <a:endParaRPr lang="en-US" altLang="zh-TW" b="1" dirty="0" smtClean="0"/>
                    </a:p>
                    <a:p>
                      <a:r>
                        <a:rPr lang="zh-TW" altLang="en-US" sz="1400" b="1" dirty="0" smtClean="0"/>
                        <a:t>靜態函式庫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zh-TW" altLang="en-US" sz="1600" b="1" dirty="0" smtClean="0"/>
                        <a:t>在執行程式運行前就已經加入到執行碼中，在實體上成為執行程式的一部分。</a:t>
                      </a:r>
                      <a:endParaRPr lang="en-US" altLang="zh-TW" sz="1600" b="1" dirty="0" smtClean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zh-TW" altLang="en-US" sz="1600" b="1" dirty="0" smtClean="0"/>
                        <a:t>副檔名為</a:t>
                      </a:r>
                      <a:r>
                        <a:rPr lang="en-US" altLang="zh-TW" sz="1600" b="1" dirty="0" smtClean="0"/>
                        <a:t>.a, </a:t>
                      </a:r>
                      <a:r>
                        <a:rPr lang="zh-TW" altLang="en-US" sz="1600" b="1" dirty="0" smtClean="0"/>
                        <a:t>例如</a:t>
                      </a:r>
                      <a:r>
                        <a:rPr lang="en-US" altLang="zh-TW" sz="16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lib</a:t>
                      </a:r>
                      <a:r>
                        <a:rPr lang="en-US" altLang="zh-TW" sz="1600" b="1" dirty="0" err="1" smtClean="0"/>
                        <a:t>test.</a:t>
                      </a:r>
                      <a:r>
                        <a:rPr lang="en-US" altLang="zh-TW" sz="16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  <a:endParaRPr lang="zh-TW" altLang="en-US" sz="1600" b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/>
                        <a:t>Shared</a:t>
                      </a:r>
                      <a:r>
                        <a:rPr lang="zh-TW" altLang="en-US" b="1" dirty="0" smtClean="0"/>
                        <a:t>　</a:t>
                      </a:r>
                      <a:endParaRPr lang="en-US" altLang="zh-TW" b="1" dirty="0" smtClean="0"/>
                    </a:p>
                    <a:p>
                      <a:r>
                        <a:rPr lang="zh-TW" altLang="en-US" sz="1400" b="1" dirty="0" smtClean="0"/>
                        <a:t>共享函式庫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zh-TW" altLang="en-US" sz="1600" b="1" dirty="0" smtClean="0"/>
                        <a:t>在執行程式啟動時載入到執行程式中，可以被多個執行程式共用使用。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zh-TW" altLang="en-US" sz="1600" b="1" dirty="0" smtClean="0"/>
                        <a:t>副檔名為</a:t>
                      </a:r>
                      <a:r>
                        <a:rPr lang="en-US" altLang="zh-TW" sz="1600" b="1" dirty="0" smtClean="0"/>
                        <a:t>.so, </a:t>
                      </a:r>
                      <a:r>
                        <a:rPr lang="zh-TW" altLang="en-US" sz="1600" b="1" dirty="0" smtClean="0"/>
                        <a:t>例如</a:t>
                      </a: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lib</a:t>
                      </a:r>
                      <a:r>
                        <a:rPr lang="en-US" altLang="zh-TW" sz="1600" b="1" dirty="0" smtClean="0"/>
                        <a:t>test.</a:t>
                      </a: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 </a:t>
                      </a:r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==</a:t>
                      </a: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</a:t>
                      </a:r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hared </a:t>
                      </a: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</a:t>
                      </a:r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bject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zh-TW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每個</a:t>
                      </a:r>
                      <a:r>
                        <a:rPr lang="zh-TW" altLang="en-US" sz="1600" b="1" dirty="0" smtClean="0"/>
                        <a:t>共享函式庫</a:t>
                      </a:r>
                      <a:r>
                        <a:rPr lang="zh-TW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都有三個檔案名稱：</a:t>
                      </a: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real </a:t>
                      </a:r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  <a:r>
                        <a:rPr lang="zh-TW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、</a:t>
                      </a:r>
                      <a:r>
                        <a:rPr lang="en-US" altLang="zh-TW" sz="16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</a:t>
                      </a:r>
                      <a:r>
                        <a:rPr lang="en-US" altLang="zh-TW" sz="16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name</a:t>
                      </a:r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和 </a:t>
                      </a: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linker</a:t>
                      </a:r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name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real name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：真正的</a:t>
                      </a:r>
                      <a:r>
                        <a:rPr lang="zh-TW" altLang="en-US" sz="1600" b="1" dirty="0" smtClean="0"/>
                        <a:t>共享函式庫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，包含</a:t>
                      </a:r>
                      <a:r>
                        <a:rPr lang="zh-CN" altLang="en-US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完整版本號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zh-CN" sz="16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soname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：符號連結的名字，只包含</a:t>
                      </a:r>
                      <a:r>
                        <a:rPr lang="zh-CN" altLang="en-US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主版本號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（主版本號相同，函數的介面是一致的）；因此應用程式的</a:t>
                      </a: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.dynamic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段只記錄共享</a:t>
                      </a:r>
                      <a:r>
                        <a:rPr lang="zh-TW" altLang="en-US" sz="1600" b="1" dirty="0" smtClean="0"/>
                        <a:t>函式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庫的</a:t>
                      </a:r>
                      <a:r>
                        <a:rPr lang="en-US" altLang="zh-CN" sz="16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soname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，只要</a:t>
                      </a:r>
                      <a:r>
                        <a:rPr lang="en-US" altLang="zh-CN" sz="16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soname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一致，這個共享</a:t>
                      </a:r>
                      <a:r>
                        <a:rPr lang="zh-TW" altLang="en-US" sz="1600" b="1" dirty="0" smtClean="0"/>
                        <a:t>函式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庫就可以用。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linker name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：編譯連結時使用，</a:t>
                      </a:r>
                      <a:r>
                        <a:rPr lang="en-US" altLang="zh-CN" sz="1600" b="1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gcc</a:t>
                      </a: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</a:t>
                      </a: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-L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選項應該指定</a:t>
                      </a: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linker name</a:t>
                      </a:r>
                      <a:r>
                        <a:rPr lang="zh-CN" altLang="en-US" sz="16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所在目錄</a:t>
                      </a:r>
                      <a:endParaRPr lang="zh-TW" altLang="en-US" sz="1600" b="1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dynamically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Loaded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/>
                        <a:t>動態鏈接函式庫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/>
                        <a:t>其實並不是一種真正的函式庫類型，應該是一種函式庫的使用技術，應用程式可以在運行過程中隨時載入和使用函式庫。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76565" y="1149866"/>
            <a:ext cx="202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所有庫都以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開頭</a:t>
            </a:r>
          </a:p>
        </p:txBody>
      </p:sp>
      <p:sp>
        <p:nvSpPr>
          <p:cNvPr id="5" name="矩形 4"/>
          <p:cNvSpPr/>
          <p:nvPr/>
        </p:nvSpPr>
        <p:spPr>
          <a:xfrm>
            <a:off x="214665" y="6093895"/>
            <a:ext cx="8867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https://stackoverflow.com/questions/4685493/gcc-linking-to-a-shared-objects-linker-name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060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Dynamic Library Naming Conventions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101806"/>
            <a:ext cx="7886700" cy="83185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dynamic library filename = lib + &lt;library name&gt; + .so + &lt;library version information&gt;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90625" y="3105835"/>
            <a:ext cx="566737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dynamic library version information = &lt;M&gt;.&lt;m&gt;.&lt;p&gt;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762000" y="3819525"/>
          <a:ext cx="744855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425"/>
                <a:gridCol w="1952625"/>
                <a:gridCol w="4000500"/>
              </a:tblGrid>
              <a:tr h="335965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名稱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範例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real 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lib</a:t>
                      </a:r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mylib</a:t>
                      </a:r>
                      <a:r>
                        <a:rPr lang="en-US" altLang="zh-TW" dirty="0" smtClean="0"/>
                        <a:t>.so.1.0.0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Ｍ</a:t>
                      </a:r>
                      <a:r>
                        <a:rPr lang="en-US" altLang="zh-TW" dirty="0" smtClean="0"/>
                        <a:t>=1[major version|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主版本號</a:t>
                      </a:r>
                      <a:r>
                        <a:rPr lang="en-US" altLang="zh-CN" sz="1800" b="0" dirty="0" smtClean="0">
                          <a:solidFill>
                            <a:schemeClr val="dk1"/>
                          </a:solidFill>
                          <a:effectLst/>
                        </a:rPr>
                        <a:t>]</a:t>
                      </a:r>
                      <a:endParaRPr lang="en-US" altLang="zh-TW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m=0[minor version|</a:t>
                      </a:r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次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版本號</a:t>
                      </a:r>
                      <a:r>
                        <a:rPr lang="en-US" altLang="zh-CN" sz="1800" b="0" dirty="0" smtClean="0">
                          <a:solidFill>
                            <a:schemeClr val="dk1"/>
                          </a:solidFill>
                          <a:effectLst/>
                        </a:rPr>
                        <a:t>]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P=0[patch (minor code change) version]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</a:t>
                      </a:r>
                      <a:r>
                        <a:rPr lang="en-US" altLang="zh-TW" dirty="0" err="1" smtClean="0"/>
                        <a:t>name</a:t>
                      </a:r>
                      <a:r>
                        <a:rPr lang="en-US" altLang="zh-TW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libmylib.so.1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linker</a:t>
                      </a:r>
                      <a:r>
                        <a:rPr lang="en-US" altLang="zh-TW" dirty="0" smtClean="0"/>
                        <a:t> name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libmylib.so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沒有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版本號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1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</a:t>
            </a:r>
            <a:r>
              <a:rPr lang="zh-TW" altLang="en-US" dirty="0"/>
              <a:t>函式</a:t>
            </a:r>
            <a:r>
              <a:rPr lang="zh-CN" altLang="en-US" dirty="0" smtClean="0"/>
              <a:t>庫</a:t>
            </a:r>
            <a:endParaRPr lang="zh-CN" alt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2475" y="5229225"/>
            <a:ext cx="8272462" cy="4495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														</a:t>
            </a:r>
            <a:endParaRPr lang="zh-CN" altLang="en-US" sz="26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469106" y="1530350"/>
          <a:ext cx="8274843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544"/>
                <a:gridCol w="2457450"/>
                <a:gridCol w="3752849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函式庫名稱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標頭檔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描述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 smtClean="0"/>
                        <a:t>lib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</a:t>
                      </a:r>
                      <a:r>
                        <a:rPr lang="en-US" altLang="zh-CN" sz="1800" b="1" dirty="0" smtClean="0"/>
                        <a:t>.so	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/>
                        <a:t>無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/>
                        <a:t>標準</a:t>
                      </a:r>
                      <a:r>
                        <a:rPr lang="en-US" altLang="zh-CN" sz="1800" b="1" dirty="0" smtClean="0"/>
                        <a:t>C</a:t>
                      </a:r>
                      <a:r>
                        <a:rPr lang="zh-TW" altLang="en-US" sz="1800" b="1" dirty="0" smtClean="0"/>
                        <a:t>函式</a:t>
                      </a:r>
                      <a:r>
                        <a:rPr lang="zh-CN" altLang="en-US" sz="1800" b="1" dirty="0" smtClean="0"/>
                        <a:t>庫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/>
                        <a:t>lib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</a:t>
                      </a:r>
                      <a:r>
                        <a:rPr lang="en-US" altLang="zh-CN" sz="1800" b="1" dirty="0" smtClean="0"/>
                        <a:t>.so</a:t>
                      </a:r>
                      <a:endParaRPr lang="zh-TW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err="1" smtClean="0"/>
                        <a:t>db.h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資料庫</a:t>
                      </a:r>
                      <a:r>
                        <a:rPr lang="zh-TW" altLang="en-US" sz="1800" b="1" dirty="0" smtClean="0"/>
                        <a:t>函式</a:t>
                      </a:r>
                      <a:r>
                        <a:rPr lang="zh-CN" altLang="en-US" sz="1800" b="1" dirty="0" smtClean="0"/>
                        <a:t>庫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 smtClean="0"/>
                        <a:t>lib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</a:t>
                      </a:r>
                      <a:r>
                        <a:rPr lang="en-US" altLang="zh-CN" sz="1800" b="1" dirty="0" smtClean="0"/>
                        <a:t>.so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err="1" smtClean="0"/>
                        <a:t>math.h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數學</a:t>
                      </a:r>
                      <a:r>
                        <a:rPr lang="zh-TW" altLang="en-US" sz="1800" b="1" dirty="0" smtClean="0"/>
                        <a:t>函式</a:t>
                      </a:r>
                      <a:r>
                        <a:rPr lang="zh-CN" altLang="en-US" sz="1800" b="1" dirty="0" smtClean="0"/>
                        <a:t>庫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 smtClean="0"/>
                        <a:t>lib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pthread</a:t>
                      </a:r>
                      <a:r>
                        <a:rPr lang="en-US" altLang="zh-CN" sz="1800" b="1" dirty="0" smtClean="0"/>
                        <a:t>.so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err="1" smtClean="0"/>
                        <a:t>pthread.h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多執行緒</a:t>
                      </a:r>
                      <a:r>
                        <a:rPr lang="zh-TW" altLang="en-US" sz="1800" b="1" dirty="0" smtClean="0"/>
                        <a:t>函式</a:t>
                      </a:r>
                      <a:r>
                        <a:rPr lang="zh-CN" altLang="en-US" sz="1800" b="1" dirty="0" smtClean="0"/>
                        <a:t>庫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 smtClean="0"/>
                        <a:t>lib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</a:t>
                      </a:r>
                      <a:r>
                        <a:rPr lang="en-US" altLang="zh-CN" sz="1800" b="1" dirty="0" smtClean="0"/>
                        <a:t>.so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err="1" smtClean="0"/>
                        <a:t>zlib.h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壓縮</a:t>
                      </a:r>
                      <a:r>
                        <a:rPr lang="zh-TW" altLang="en-US" sz="1800" b="1" dirty="0" smtClean="0"/>
                        <a:t>函式</a:t>
                      </a:r>
                      <a:r>
                        <a:rPr lang="zh-CN" altLang="en-US" sz="1800" b="1" dirty="0" smtClean="0"/>
                        <a:t>庫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 smtClean="0"/>
                        <a:t>lib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vga</a:t>
                      </a:r>
                      <a:r>
                        <a:rPr lang="en-US" altLang="zh-CN" sz="1800" b="1" dirty="0" smtClean="0"/>
                        <a:t>.so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err="1" smtClean="0"/>
                        <a:t>vga.h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/>
                        <a:t>底層圖形</a:t>
                      </a:r>
                      <a:r>
                        <a:rPr lang="zh-TW" altLang="en-US" sz="1800" b="1" dirty="0" smtClean="0"/>
                        <a:t>函式</a:t>
                      </a:r>
                      <a:r>
                        <a:rPr lang="zh-CN" altLang="en-US" sz="1800" b="1" dirty="0" smtClean="0"/>
                        <a:t>庫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 smtClean="0"/>
                        <a:t>libcom_err.so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err="1" smtClean="0"/>
                        <a:t>com_err.h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/>
                        <a:t>錯</a:t>
                      </a:r>
                      <a:r>
                        <a:rPr lang="zh-TW" altLang="en-US" sz="1800" b="1" dirty="0" smtClean="0"/>
                        <a:t>誤</a:t>
                      </a:r>
                      <a:r>
                        <a:rPr lang="zh-CN" altLang="en-US" sz="1800" b="1" dirty="0" smtClean="0"/>
                        <a:t>處理</a:t>
                      </a:r>
                      <a:r>
                        <a:rPr lang="zh-TW" altLang="en-US" sz="1800" b="1" dirty="0" smtClean="0"/>
                        <a:t>函式</a:t>
                      </a:r>
                      <a:r>
                        <a:rPr lang="zh-CN" altLang="en-US" sz="1800" b="1" dirty="0" smtClean="0"/>
                        <a:t>庫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dirty="0" smtClean="0"/>
                        <a:t>lib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dl</a:t>
                      </a:r>
                      <a:r>
                        <a:rPr lang="en-US" altLang="zh-CN" sz="1800" b="1" dirty="0" smtClean="0"/>
                        <a:t>.so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 err="1" smtClean="0"/>
                        <a:t>dlfcn.h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/>
                        <a:t>動態載入庫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4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5275" y="222251"/>
            <a:ext cx="7886700" cy="1325563"/>
          </a:xfrm>
        </p:spPr>
        <p:txBody>
          <a:bodyPr/>
          <a:lstStyle/>
          <a:p>
            <a:r>
              <a:rPr lang="en-US" altLang="zh-TW" sz="3600" dirty="0"/>
              <a:t>Linux </a:t>
            </a:r>
            <a:r>
              <a:rPr lang="zh-TW" altLang="en-US" sz="3600" dirty="0" smtClean="0"/>
              <a:t>的 </a:t>
            </a:r>
            <a:r>
              <a:rPr lang="en-US" altLang="zh-TW" sz="3600" dirty="0"/>
              <a:t>C </a:t>
            </a:r>
            <a:r>
              <a:rPr lang="zh-TW" altLang="en-US" sz="3600" dirty="0" smtClean="0"/>
              <a:t>函</a:t>
            </a:r>
            <a:r>
              <a:rPr lang="zh-TW" altLang="en-US" sz="3600" dirty="0"/>
              <a:t>式</a:t>
            </a:r>
            <a:r>
              <a:rPr lang="zh-TW" altLang="en-US" sz="3600" dirty="0" smtClean="0"/>
              <a:t>庫</a:t>
            </a:r>
            <a:r>
              <a:rPr lang="en-US" altLang="zh-TW" sz="3600" dirty="0" smtClean="0"/>
              <a:t>::</a:t>
            </a:r>
            <a:br>
              <a:rPr lang="en-US" altLang="zh-TW" sz="3600" dirty="0" smtClean="0"/>
            </a:br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libc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vs </a:t>
            </a:r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glibc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函式庫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3899" y="1814543"/>
            <a:ext cx="7953376" cy="40934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 err="1"/>
              <a:t>libc</a:t>
            </a:r>
            <a:r>
              <a:rPr lang="en-US" altLang="zh-TW" sz="3200" dirty="0"/>
              <a:t> </a:t>
            </a:r>
            <a:r>
              <a:rPr lang="zh-TW" altLang="en-US" sz="3200" dirty="0"/>
              <a:t>是 </a:t>
            </a:r>
            <a:r>
              <a:rPr lang="en-US" altLang="zh-TW" sz="3200" dirty="0" err="1"/>
              <a:t>linux</a:t>
            </a:r>
            <a:r>
              <a:rPr lang="en-US" altLang="zh-TW" sz="3200" dirty="0"/>
              <a:t> </a:t>
            </a:r>
            <a:r>
              <a:rPr lang="zh-TW" altLang="en-US" sz="3200" dirty="0"/>
              <a:t>下的 </a:t>
            </a:r>
            <a:r>
              <a:rPr lang="en-US" altLang="zh-TW" sz="3200" dirty="0"/>
              <a:t>ANSI C </a:t>
            </a:r>
            <a:r>
              <a:rPr lang="zh-TW" altLang="en-US" sz="3200" dirty="0"/>
              <a:t>函數庫；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000" dirty="0"/>
              <a:t>ANSI C </a:t>
            </a:r>
            <a:r>
              <a:rPr lang="zh-TW" altLang="en-US" sz="2000" dirty="0"/>
              <a:t>函式庫是基本的 </a:t>
            </a:r>
            <a:r>
              <a:rPr lang="en-US" altLang="zh-TW" sz="2000" dirty="0"/>
              <a:t>C </a:t>
            </a:r>
            <a:r>
              <a:rPr lang="zh-TW" altLang="en-US" sz="2000" dirty="0"/>
              <a:t>語言函式程式庫，包含了 </a:t>
            </a:r>
            <a:r>
              <a:rPr lang="en-US" altLang="zh-TW" sz="2000" dirty="0"/>
              <a:t>C </a:t>
            </a:r>
            <a:r>
              <a:rPr lang="zh-TW" altLang="en-US" sz="2000" dirty="0"/>
              <a:t>語言最基本的庫函數。可以根據標頭檔劃分為 </a:t>
            </a:r>
            <a:r>
              <a:rPr lang="en-US" altLang="zh-TW" sz="2000" dirty="0"/>
              <a:t>15 </a:t>
            </a:r>
            <a:r>
              <a:rPr lang="zh-TW" altLang="en-US" sz="2000" dirty="0"/>
              <a:t>個</a:t>
            </a:r>
            <a:r>
              <a:rPr lang="zh-TW" altLang="en-US" sz="2000" dirty="0" smtClean="0"/>
              <a:t>部分</a:t>
            </a:r>
            <a:r>
              <a:rPr lang="zh-TW" altLang="en-US" sz="2000" dirty="0"/>
              <a:t>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各種 </a:t>
            </a:r>
            <a:r>
              <a:rPr lang="en-US" altLang="zh-TW" sz="2000" dirty="0"/>
              <a:t>C </a:t>
            </a:r>
            <a:r>
              <a:rPr lang="zh-TW" altLang="en-US" sz="2000" dirty="0"/>
              <a:t>語言的 </a:t>
            </a:r>
            <a:r>
              <a:rPr lang="en-US" altLang="zh-TW" sz="2000" dirty="0"/>
              <a:t>IDE </a:t>
            </a:r>
            <a:r>
              <a:rPr lang="zh-TW" altLang="en-US" sz="2000" dirty="0"/>
              <a:t>中都有</a:t>
            </a:r>
          </a:p>
          <a:p>
            <a:endParaRPr lang="en-US" altLang="zh-TW" sz="2400" dirty="0" smtClean="0"/>
          </a:p>
          <a:p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2400" dirty="0" err="1" smtClean="0"/>
              <a:t>libc</a:t>
            </a:r>
            <a:r>
              <a:rPr lang="en-US" altLang="zh-TW" sz="2400" dirty="0" smtClean="0"/>
              <a:t> </a:t>
            </a:r>
            <a:r>
              <a:rPr lang="zh-TW" altLang="en-US" sz="2400" dirty="0"/>
              <a:t>是 </a:t>
            </a:r>
            <a:r>
              <a:rPr lang="en-US" altLang="zh-TW" sz="2400" dirty="0"/>
              <a:t>Linux </a:t>
            </a:r>
            <a:r>
              <a:rPr lang="zh-TW" altLang="en-US" sz="2400" dirty="0"/>
              <a:t>下的 </a:t>
            </a:r>
            <a:r>
              <a:rPr lang="en-US" altLang="zh-TW" sz="2400" dirty="0"/>
              <a:t>GUN C </a:t>
            </a:r>
            <a:r>
              <a:rPr lang="zh-TW" altLang="en-US" sz="2400" dirty="0"/>
              <a:t>函式程式</a:t>
            </a:r>
            <a:r>
              <a:rPr lang="zh-TW" altLang="en-US" sz="2400" dirty="0" smtClean="0"/>
              <a:t>庫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GNU C Library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。</a:t>
            </a:r>
            <a:endParaRPr lang="zh-TW" alt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err="1" smtClean="0"/>
              <a:t>glibc</a:t>
            </a:r>
            <a:r>
              <a:rPr lang="zh-TW" altLang="en-US" sz="2400" dirty="0"/>
              <a:t>本身是</a:t>
            </a:r>
            <a:r>
              <a:rPr lang="en-US" altLang="zh-TW" sz="2400" dirty="0"/>
              <a:t>GNU</a:t>
            </a:r>
            <a:r>
              <a:rPr lang="zh-TW" altLang="en-US" sz="2400" dirty="0"/>
              <a:t>旗下的</a:t>
            </a:r>
            <a:r>
              <a:rPr lang="en-US" altLang="zh-TW" sz="2400" dirty="0"/>
              <a:t>C</a:t>
            </a:r>
            <a:r>
              <a:rPr lang="zh-TW" altLang="en-US" sz="2400" dirty="0"/>
              <a:t>標準庫，後來逐漸成為了</a:t>
            </a:r>
            <a:r>
              <a:rPr lang="en-US" altLang="zh-TW" sz="2400" dirty="0"/>
              <a:t>Linux</a:t>
            </a:r>
            <a:r>
              <a:rPr lang="zh-TW" altLang="en-US" sz="2400" dirty="0"/>
              <a:t>的標準</a:t>
            </a:r>
            <a:r>
              <a:rPr lang="en-US" altLang="zh-TW" sz="2400" dirty="0"/>
              <a:t>c</a:t>
            </a:r>
            <a:r>
              <a:rPr lang="zh-TW" altLang="en-US" sz="2400" dirty="0"/>
              <a:t>庫，而</a:t>
            </a:r>
            <a:r>
              <a:rPr lang="en-US" altLang="zh-TW" sz="2400" dirty="0"/>
              <a:t>Linux</a:t>
            </a:r>
            <a:r>
              <a:rPr lang="zh-TW" altLang="en-US" sz="2400" dirty="0"/>
              <a:t>下原來的標準</a:t>
            </a:r>
            <a:r>
              <a:rPr lang="en-US" altLang="zh-TW" sz="2400" dirty="0"/>
              <a:t>c</a:t>
            </a:r>
            <a:r>
              <a:rPr lang="zh-TW" altLang="en-US" sz="2400" dirty="0"/>
              <a:t>庫</a:t>
            </a:r>
            <a:r>
              <a:rPr lang="en-US" altLang="zh-TW" sz="2400" dirty="0"/>
              <a:t>Linux </a:t>
            </a:r>
            <a:r>
              <a:rPr lang="en-US" altLang="zh-TW" sz="2400" dirty="0" err="1"/>
              <a:t>libc</a:t>
            </a:r>
            <a:r>
              <a:rPr lang="zh-TW" altLang="en-US" sz="2400" dirty="0"/>
              <a:t>逐漸不再被維護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 err="1" smtClean="0"/>
              <a:t>glibc</a:t>
            </a:r>
            <a:r>
              <a:rPr lang="zh-TW" altLang="en-US" sz="2400" dirty="0"/>
              <a:t>在</a:t>
            </a:r>
            <a:r>
              <a:rPr lang="en-US" altLang="zh-TW" sz="2400" dirty="0"/>
              <a:t>/lib</a:t>
            </a:r>
            <a:r>
              <a:rPr lang="zh-TW" altLang="en-US" sz="2400" dirty="0" smtClean="0"/>
              <a:t>目錄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不同</a:t>
            </a:r>
            <a:r>
              <a:rPr lang="en-US" altLang="zh-TW" sz="2400" dirty="0" err="1" smtClean="0"/>
              <a:t>linux</a:t>
            </a:r>
            <a:r>
              <a:rPr lang="zh-TW" altLang="en-US" sz="2400" dirty="0" smtClean="0"/>
              <a:t>版本會放置在不同目錄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下</a:t>
            </a:r>
            <a:r>
              <a:rPr lang="zh-TW" altLang="en-US" sz="2400" dirty="0"/>
              <a:t>的</a:t>
            </a:r>
            <a:r>
              <a:rPr lang="en-US" altLang="zh-TW" sz="2400" dirty="0"/>
              <a:t>.so</a:t>
            </a:r>
            <a:r>
              <a:rPr lang="zh-TW" altLang="en-US" sz="2400" dirty="0"/>
              <a:t>文件為</a:t>
            </a:r>
            <a:r>
              <a:rPr lang="en-US" altLang="zh-TW" sz="2400" dirty="0"/>
              <a:t>libc.so.6</a:t>
            </a:r>
            <a:r>
              <a:rPr lang="zh-TW" altLang="en-US" sz="24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8612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537" y="159306"/>
            <a:ext cx="3643313" cy="509589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Linux </a:t>
            </a:r>
            <a:r>
              <a:rPr lang="zh-TW" altLang="en-US" sz="2800" dirty="0"/>
              <a:t>的 </a:t>
            </a:r>
            <a:r>
              <a:rPr lang="en-US" altLang="zh-TW" sz="2800" dirty="0"/>
              <a:t>C </a:t>
            </a:r>
            <a:r>
              <a:rPr lang="zh-TW" altLang="en-US" sz="2800" dirty="0" smtClean="0"/>
              <a:t>標</a:t>
            </a:r>
            <a:r>
              <a:rPr lang="zh-TW" altLang="en-US" sz="2800" dirty="0"/>
              <a:t>準</a:t>
            </a:r>
            <a:r>
              <a:rPr lang="zh-TW" altLang="en-US" sz="2800" dirty="0" smtClean="0"/>
              <a:t>函</a:t>
            </a:r>
            <a:r>
              <a:rPr lang="zh-TW" altLang="en-US" sz="2800" dirty="0"/>
              <a:t>式庫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14300" y="1138239"/>
          <a:ext cx="8924925" cy="5216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286"/>
                <a:gridCol w="8017639"/>
              </a:tblGrid>
              <a:tr h="223836">
                <a:tc>
                  <a:txBody>
                    <a:bodyPr/>
                    <a:lstStyle/>
                    <a:p>
                      <a:r>
                        <a:rPr lang="en-US" altLang="zh-TW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header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ctype.h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包含用來測試某個特徵字元的函數的函數原型，以及用來轉換大小寫字母的函數原型；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errno.h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smtClean="0"/>
                        <a:t>定義用來報告錯誤條件的巨集</a:t>
                      </a:r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float.h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smtClean="0"/>
                        <a:t>包含系統的浮點數大小限制；</a:t>
                      </a:r>
                      <a:endParaRPr lang="zh-CN" altLang="en-US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math.h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smtClean="0"/>
                        <a:t>包含數學庫函數的函數原型</a:t>
                      </a:r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stddef.h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smtClean="0"/>
                        <a:t>包含執行某些計算 </a:t>
                      </a:r>
                      <a:r>
                        <a:rPr lang="en-US" altLang="zh-CN" sz="1200" smtClean="0"/>
                        <a:t>C </a:t>
                      </a:r>
                      <a:r>
                        <a:rPr lang="zh-CN" altLang="en-US" sz="1200" smtClean="0"/>
                        <a:t>所用的常見的函式定義</a:t>
                      </a:r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stdio.h</a:t>
                      </a:r>
                      <a:r>
                        <a:rPr lang="en-US" altLang="zh-CN" sz="12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包含標準輸入輸出庫函數的函數原型，以及他們所用的資訊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stdlib.h</a:t>
                      </a:r>
                      <a:r>
                        <a:rPr lang="en-US" altLang="zh-CN" sz="12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包含數位元轉換到文本，以及文本轉換到數位元的函數原型，還有記憶體分配、亂數以及其他實用函數的函數原型</a:t>
                      </a:r>
                      <a:endParaRPr lang="zh-TW" altLang="en-US" sz="1200" b="1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267016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string.h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smtClean="0"/>
                        <a:t>包含字串處理函數的函數原型</a:t>
                      </a:r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time.h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包含時間和日期操作的函數原型和類型；</a:t>
                      </a:r>
                    </a:p>
                  </a:txBody>
                  <a:tcPr/>
                </a:tc>
              </a:tr>
              <a:tr h="289876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stdarg.h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包含函數原型和巨集，用於處理未知數值和類型的函數的參數清單</a:t>
                      </a:r>
                      <a:endParaRPr lang="zh-TW" altLang="en-US" sz="1200" dirty="0"/>
                    </a:p>
                  </a:txBody>
                  <a:tcPr/>
                </a:tc>
              </a:tr>
              <a:tr h="269240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signal.h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包含函數原型和巨集，用於處理常式執行期間可能出現的各種條件</a:t>
                      </a:r>
                      <a:endParaRPr lang="zh-TW" altLang="en-US" sz="1200" dirty="0"/>
                    </a:p>
                  </a:txBody>
                  <a:tcPr/>
                </a:tc>
              </a:tr>
              <a:tr h="309245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setjmp.h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包含可以繞過一般函式呼叫並返回序列的函數的原型，即非局部跳轉</a:t>
                      </a:r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locale.h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包含函數原型和其他資訊，使程式可以針對所運行的地區進行修改。</a:t>
                      </a:r>
                    </a:p>
                    <a:p>
                      <a:r>
                        <a:rPr lang="zh-CN" altLang="en-US" sz="1200" dirty="0" smtClean="0"/>
                        <a:t>地區的表示方法可以使電腦系統處理不同的資料表達約定，如全世界的日期、時間、美元數和大數字</a:t>
                      </a:r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</a:t>
                      </a:r>
                      <a:r>
                        <a:rPr lang="en-US" altLang="zh-CN" sz="12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assert.h</a:t>
                      </a:r>
                      <a:r>
                        <a:rPr lang="en-US" altLang="zh-CN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&gt;</a:t>
                      </a:r>
                      <a:endParaRPr lang="zh-TW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包含巨集和資訊，用於進行診斷，説明程式調試</a:t>
                      </a:r>
                      <a:endParaRPr lang="zh-TW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95262" y="6366750"/>
            <a:ext cx="3653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https://zh.wikipedia.org/wiki/Stdio.h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9537" y="668895"/>
            <a:ext cx="506730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https://en.wikipedia.org/wiki/C_standard_library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85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71650" y="370937"/>
            <a:ext cx="3409950" cy="414339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Kali </a:t>
            </a:r>
            <a:r>
              <a:rPr lang="en-US" altLang="zh-TW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2017.1(32bit)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14289" y="2435225"/>
            <a:ext cx="7058025" cy="40132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-</a:t>
            </a:r>
            <a:r>
              <a:rPr lang="en-US" altLang="zh-TW" dirty="0" err="1"/>
              <a:t>rwxr</a:t>
            </a:r>
            <a:r>
              <a:rPr lang="en-US" altLang="zh-TW" dirty="0"/>
              <a:t>-</a:t>
            </a:r>
            <a:r>
              <a:rPr lang="en-US" altLang="zh-TW" dirty="0" err="1"/>
              <a:t>xr</a:t>
            </a:r>
            <a:r>
              <a:rPr lang="en-US" altLang="zh-TW" dirty="0"/>
              <a:t>-x 1 root </a:t>
            </a:r>
            <a:r>
              <a:rPr lang="en-US" altLang="zh-TW" dirty="0" err="1"/>
              <a:t>root</a:t>
            </a:r>
            <a:r>
              <a:rPr lang="en-US" altLang="zh-TW" dirty="0"/>
              <a:t> 1787812 Jan 16 12:43 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libc-2.24.so</a:t>
            </a:r>
          </a:p>
          <a:p>
            <a:pPr marL="0" indent="0">
              <a:buNone/>
            </a:pPr>
            <a:r>
              <a:rPr lang="en-US" altLang="zh-TW" dirty="0" err="1"/>
              <a:t>lrwxrwxrwx</a:t>
            </a:r>
            <a:r>
              <a:rPr lang="en-US" altLang="zh-TW" dirty="0"/>
              <a:t> 1 root </a:t>
            </a:r>
            <a:r>
              <a:rPr lang="en-US" altLang="zh-TW" dirty="0" err="1"/>
              <a:t>root</a:t>
            </a:r>
            <a:r>
              <a:rPr lang="en-US" altLang="zh-TW" dirty="0"/>
              <a:t>      18 Apr 22 05:12 libcap-ng.so.0 -&gt; libcap-ng.so.0.0.0</a:t>
            </a:r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17988 Jul  3  2016 libcap-ng.so.0.0.0</a:t>
            </a:r>
          </a:p>
          <a:p>
            <a:pPr marL="0" indent="0">
              <a:buNone/>
            </a:pPr>
            <a:r>
              <a:rPr lang="en-US" altLang="zh-TW" dirty="0" err="1"/>
              <a:t>lrwxrwxrwx</a:t>
            </a:r>
            <a:r>
              <a:rPr lang="en-US" altLang="zh-TW" dirty="0"/>
              <a:t> 1 root </a:t>
            </a:r>
            <a:r>
              <a:rPr lang="en-US" altLang="zh-TW" dirty="0" err="1"/>
              <a:t>root</a:t>
            </a:r>
            <a:r>
              <a:rPr lang="en-US" altLang="zh-TW" dirty="0"/>
              <a:t>      14 Apr 22 05:12 libcap.so.2 -&gt; libcap.so.2.25</a:t>
            </a:r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17896 May 18  2016 libcap.so.2.25</a:t>
            </a:r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185964 Jan 16 12:43 libcidn-2.24.so</a:t>
            </a:r>
          </a:p>
          <a:p>
            <a:pPr marL="0" indent="0">
              <a:buNone/>
            </a:pPr>
            <a:r>
              <a:rPr lang="en-US" altLang="zh-TW" dirty="0" err="1"/>
              <a:t>lrwxrwxrwx</a:t>
            </a:r>
            <a:r>
              <a:rPr lang="en-US" altLang="zh-TW" dirty="0"/>
              <a:t> 1 root </a:t>
            </a:r>
            <a:r>
              <a:rPr lang="en-US" altLang="zh-TW" dirty="0" err="1"/>
              <a:t>root</a:t>
            </a:r>
            <a:r>
              <a:rPr lang="en-US" altLang="zh-TW" dirty="0"/>
              <a:t>      15 Apr 22 05:12 libcidn.so.1 -&gt; libcidn-2.24.so</a:t>
            </a:r>
          </a:p>
          <a:p>
            <a:pPr marL="0" indent="0">
              <a:buNone/>
            </a:pPr>
            <a:r>
              <a:rPr lang="en-US" altLang="zh-TW" dirty="0" err="1"/>
              <a:t>lrwxrwxrwx</a:t>
            </a:r>
            <a:r>
              <a:rPr lang="en-US" altLang="zh-TW" dirty="0"/>
              <a:t> 1 root </a:t>
            </a:r>
            <a:r>
              <a:rPr lang="en-US" altLang="zh-TW" dirty="0" err="1"/>
              <a:t>root</a:t>
            </a:r>
            <a:r>
              <a:rPr lang="en-US" altLang="zh-TW" dirty="0"/>
              <a:t>      17 Apr 22 05:12 libcom_err.so.2 -&gt; libcom_err.so.2.1</a:t>
            </a:r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13616 Jan 31 19:54 libcom_err.so.2.1</a:t>
            </a:r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38460 Jan 16 12:43 libcrypt-2.24.so</a:t>
            </a:r>
          </a:p>
          <a:p>
            <a:pPr marL="0" indent="0">
              <a:buNone/>
            </a:pPr>
            <a:r>
              <a:rPr lang="en-US" altLang="zh-TW" dirty="0" err="1"/>
              <a:t>lrwxrwxrwx</a:t>
            </a:r>
            <a:r>
              <a:rPr lang="en-US" altLang="zh-TW" dirty="0"/>
              <a:t> 1 root </a:t>
            </a:r>
            <a:r>
              <a:rPr lang="en-US" altLang="zh-TW" dirty="0" err="1"/>
              <a:t>root</a:t>
            </a:r>
            <a:r>
              <a:rPr lang="en-US" altLang="zh-TW" dirty="0"/>
              <a:t>      22 Apr 22 05:12 libcryptsetup.so.4 -&gt; libcryptsetup.so.4.7.0</a:t>
            </a:r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188656 Jan 30 09:07 libcryptsetup.so.4.7.0</a:t>
            </a:r>
          </a:p>
          <a:p>
            <a:pPr marL="0" indent="0">
              <a:buNone/>
            </a:pPr>
            <a:r>
              <a:rPr lang="en-US" altLang="zh-TW" dirty="0" err="1"/>
              <a:t>lrwxrwxrwx</a:t>
            </a:r>
            <a:r>
              <a:rPr lang="en-US" altLang="zh-TW" dirty="0"/>
              <a:t> 1 root </a:t>
            </a:r>
            <a:r>
              <a:rPr lang="en-US" altLang="zh-TW" dirty="0" err="1"/>
              <a:t>root</a:t>
            </a:r>
            <a:r>
              <a:rPr lang="en-US" altLang="zh-TW" dirty="0"/>
              <a:t>      16 Apr 22 05:12 libcrypt.so.1 -&gt; libcrypt-2.24.so</a:t>
            </a:r>
          </a:p>
          <a:p>
            <a:pPr marL="0" indent="0">
              <a:buNone/>
            </a:pPr>
            <a:r>
              <a:rPr lang="en-US" altLang="zh-TW" dirty="0" err="1"/>
              <a:t>lrwxrwxrwx</a:t>
            </a:r>
            <a:r>
              <a:rPr lang="en-US" altLang="zh-TW" dirty="0"/>
              <a:t> 1 root </a:t>
            </a:r>
            <a:r>
              <a:rPr lang="en-US" altLang="zh-TW" dirty="0" err="1"/>
              <a:t>root</a:t>
            </a:r>
            <a:r>
              <a:rPr lang="en-US" altLang="zh-TW" dirty="0"/>
              <a:t>      12 Apr 22 05:12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libc.so.6 </a:t>
            </a:r>
            <a:r>
              <a:rPr lang="en-US" altLang="zh-TW" dirty="0"/>
              <a:t>-&gt;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libc-2.24.so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14289" y="959828"/>
            <a:ext cx="2739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/lib/i386-linux-gnu# </a:t>
            </a:r>
          </a:p>
        </p:txBody>
      </p:sp>
      <p:sp>
        <p:nvSpPr>
          <p:cNvPr id="5" name="矩形 4"/>
          <p:cNvSpPr/>
          <p:nvPr/>
        </p:nvSpPr>
        <p:spPr>
          <a:xfrm>
            <a:off x="1771650" y="1596046"/>
            <a:ext cx="1412566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ls -al </a:t>
            </a:r>
            <a:r>
              <a:rPr lang="en-US" altLang="zh-TW" sz="2400" dirty="0" err="1"/>
              <a:t>libc</a:t>
            </a:r>
            <a:r>
              <a:rPr lang="en-US" altLang="zh-TW" sz="2400" dirty="0"/>
              <a:t>*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-20419"/>
            <a:ext cx="1647825" cy="68784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4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09419" y="2339975"/>
            <a:ext cx="7151502" cy="40513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GNU C Library (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Debian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GLIBC 2.24-9</a:t>
            </a:r>
            <a:r>
              <a:rPr lang="en-US" altLang="zh-TW" dirty="0"/>
              <a:t>) stable release version 2.24, by Roland McGrath et al.</a:t>
            </a:r>
          </a:p>
          <a:p>
            <a:pPr marL="0" indent="0">
              <a:buNone/>
            </a:pPr>
            <a:r>
              <a:rPr lang="en-US" altLang="zh-TW" dirty="0"/>
              <a:t>Copyright (C) 2016 Free Software Foundation, Inc.</a:t>
            </a:r>
          </a:p>
          <a:p>
            <a:pPr marL="0" indent="0">
              <a:buNone/>
            </a:pPr>
            <a:r>
              <a:rPr lang="en-US" altLang="zh-TW" dirty="0"/>
              <a:t>This is free software; see the source for copying conditions.</a:t>
            </a:r>
          </a:p>
          <a:p>
            <a:pPr marL="0" indent="0">
              <a:buNone/>
            </a:pPr>
            <a:r>
              <a:rPr lang="en-US" altLang="zh-TW" dirty="0"/>
              <a:t>There is NO warranty; not even for MERCHANTABILITY or FITNESS FOR A</a:t>
            </a:r>
          </a:p>
          <a:p>
            <a:pPr marL="0" indent="0">
              <a:buNone/>
            </a:pPr>
            <a:r>
              <a:rPr lang="en-US" altLang="zh-TW" dirty="0"/>
              <a:t>PARTICULAR PURPOSE.</a:t>
            </a:r>
          </a:p>
          <a:p>
            <a:pPr marL="0" indent="0">
              <a:buNone/>
            </a:pPr>
            <a:r>
              <a:rPr lang="en-US" altLang="zh-TW" dirty="0"/>
              <a:t>Compiled by GNU CC version 6.3.0 20161229.</a:t>
            </a:r>
          </a:p>
          <a:p>
            <a:pPr marL="0" indent="0">
              <a:buNone/>
            </a:pPr>
            <a:r>
              <a:rPr lang="en-US" altLang="zh-TW" dirty="0"/>
              <a:t>Available extensions:</a:t>
            </a:r>
          </a:p>
          <a:p>
            <a:pPr marL="0" indent="0">
              <a:buNone/>
            </a:pPr>
            <a:r>
              <a:rPr lang="en-US" altLang="zh-TW" dirty="0"/>
              <a:t>	crypt add-on version 2.1 by Michael Glad and others</a:t>
            </a:r>
          </a:p>
          <a:p>
            <a:pPr marL="0" indent="0">
              <a:buNone/>
            </a:pPr>
            <a:r>
              <a:rPr lang="en-US" altLang="zh-TW" dirty="0"/>
              <a:t>	GNU </a:t>
            </a:r>
            <a:r>
              <a:rPr lang="en-US" altLang="zh-TW" dirty="0" err="1"/>
              <a:t>Libidn</a:t>
            </a:r>
            <a:r>
              <a:rPr lang="en-US" altLang="zh-TW" dirty="0"/>
              <a:t> by Simon </a:t>
            </a:r>
            <a:r>
              <a:rPr lang="en-US" altLang="zh-TW" dirty="0" err="1"/>
              <a:t>Josefsson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Native POSIX Threads Library by Ulrich </a:t>
            </a:r>
            <a:r>
              <a:rPr lang="en-US" altLang="zh-TW" dirty="0" err="1"/>
              <a:t>Drepper</a:t>
            </a:r>
            <a:r>
              <a:rPr lang="en-US" altLang="zh-TW" dirty="0"/>
              <a:t> et al</a:t>
            </a:r>
          </a:p>
          <a:p>
            <a:pPr marL="0" indent="0">
              <a:buNone/>
            </a:pPr>
            <a:r>
              <a:rPr lang="en-US" altLang="zh-TW" dirty="0"/>
              <a:t>	BIND-8.2.3-T5B</a:t>
            </a:r>
          </a:p>
          <a:p>
            <a:pPr marL="0" indent="0">
              <a:buNone/>
            </a:pPr>
            <a:r>
              <a:rPr lang="en-US" altLang="zh-TW" dirty="0" err="1"/>
              <a:t>libc</a:t>
            </a:r>
            <a:r>
              <a:rPr lang="en-US" altLang="zh-TW" dirty="0"/>
              <a:t> ABIs: UNIQUE IFUNC</a:t>
            </a:r>
          </a:p>
          <a:p>
            <a:pPr marL="0" indent="0">
              <a:buNone/>
            </a:pPr>
            <a:r>
              <a:rPr lang="en-US" altLang="zh-TW" dirty="0"/>
              <a:t>For bug reporting instructions, please see:</a:t>
            </a:r>
          </a:p>
          <a:p>
            <a:pPr marL="0" indent="0">
              <a:buNone/>
            </a:pPr>
            <a:r>
              <a:rPr lang="en-US" altLang="zh-TW" dirty="0"/>
              <a:t>&lt;http://www.debian.org/Bugs/&gt;.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22820" y="1581256"/>
            <a:ext cx="1810111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./libc-2.24.so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822820" y="343689"/>
            <a:ext cx="3409950" cy="41433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Kali </a:t>
            </a:r>
            <a:r>
              <a:rPr lang="en-US" altLang="zh-TW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2017.1(32bit)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6747" y="906555"/>
            <a:ext cx="2739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/lib/i386-linux-gnu# 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-20419"/>
            <a:ext cx="1647825" cy="68784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所使用的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函式庫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版本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altLang="zh-TW" sz="6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053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1" y="2132010"/>
            <a:ext cx="1846122" cy="1579461"/>
          </a:xfrm>
          <a:prstGeom prst="rect">
            <a:avLst/>
          </a:prstGeom>
        </p:spPr>
      </p:pic>
      <p:pic>
        <p:nvPicPr>
          <p:cNvPr id="1026" name="Picture 2" descr="“RAM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985" y="1940524"/>
            <a:ext cx="2210899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橢圓 18"/>
          <p:cNvSpPr/>
          <p:nvPr/>
        </p:nvSpPr>
        <p:spPr>
          <a:xfrm>
            <a:off x="2254802" y="1223241"/>
            <a:ext cx="2364983" cy="116853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18842" y="4356235"/>
            <a:ext cx="2368813" cy="1757363"/>
          </a:xfrm>
          <a:prstGeom prst="rect">
            <a:avLst/>
          </a:prstGeom>
        </p:spPr>
      </p:pic>
      <p:sp>
        <p:nvSpPr>
          <p:cNvPr id="17" name="橢圓 16"/>
          <p:cNvSpPr/>
          <p:nvPr/>
        </p:nvSpPr>
        <p:spPr>
          <a:xfrm>
            <a:off x="6131353" y="3684137"/>
            <a:ext cx="2646909" cy="158436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弧形箭號 (上彎) 5"/>
          <p:cNvSpPr/>
          <p:nvPr/>
        </p:nvSpPr>
        <p:spPr>
          <a:xfrm rot="14785784">
            <a:off x="4649772" y="3074479"/>
            <a:ext cx="2267279" cy="62087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93920" y="4182213"/>
            <a:ext cx="997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</a:p>
        </p:txBody>
      </p:sp>
      <p:sp>
        <p:nvSpPr>
          <p:cNvPr id="11" name="矩形 10"/>
          <p:cNvSpPr/>
          <p:nvPr/>
        </p:nvSpPr>
        <p:spPr>
          <a:xfrm>
            <a:off x="6266253" y="569336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210472" y="5716072"/>
            <a:ext cx="133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HelloCTFer.c</a:t>
            </a:r>
            <a:endParaRPr lang="en-US" altLang="zh-TW" dirty="0"/>
          </a:p>
        </p:txBody>
      </p:sp>
      <p:sp>
        <p:nvSpPr>
          <p:cNvPr id="12" name="矩形 11"/>
          <p:cNvSpPr/>
          <p:nvPr/>
        </p:nvSpPr>
        <p:spPr>
          <a:xfrm>
            <a:off x="7210472" y="6085404"/>
            <a:ext cx="1331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HelloCTFer.s</a:t>
            </a:r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7202458" y="6454736"/>
            <a:ext cx="165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Helloworld.asm</a:t>
            </a:r>
            <a:endParaRPr lang="en-US" altLang="zh-TW" dirty="0"/>
          </a:p>
        </p:txBody>
      </p:sp>
      <p:sp>
        <p:nvSpPr>
          <p:cNvPr id="15" name="矩形 14"/>
          <p:cNvSpPr/>
          <p:nvPr/>
        </p:nvSpPr>
        <p:spPr>
          <a:xfrm>
            <a:off x="2562595" y="151452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在記憶體執行中的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行程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9358" y="3709126"/>
            <a:ext cx="22860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行程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80718" y="42446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</a:t>
            </a:r>
          </a:p>
        </p:txBody>
      </p:sp>
      <p:sp>
        <p:nvSpPr>
          <p:cNvPr id="7" name="矩形 6"/>
          <p:cNvSpPr/>
          <p:nvPr/>
        </p:nvSpPr>
        <p:spPr>
          <a:xfrm>
            <a:off x="7279737" y="3985422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a.out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288714" y="4412383"/>
            <a:ext cx="13292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HelloCTFer</a:t>
            </a:r>
            <a:endParaRPr lang="en-US" altLang="zh-TW" dirty="0" smtClean="0"/>
          </a:p>
          <a:p>
            <a:r>
              <a:rPr lang="en-US" altLang="zh-TW" dirty="0" smtClean="0"/>
              <a:t>(elf32.elf64)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619785" y="1427530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行程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管理指令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31353" y="2659930"/>
            <a:ext cx="26175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作業系統是如何將程式載入到記憶體執行的？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292" y="4993324"/>
            <a:ext cx="272972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行程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執行到當了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這是甚麼意思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如何分析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如何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除錯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矩形圖說文字 2"/>
          <p:cNvSpPr/>
          <p:nvPr/>
        </p:nvSpPr>
        <p:spPr>
          <a:xfrm>
            <a:off x="0" y="12601"/>
            <a:ext cx="9144000" cy="747286"/>
          </a:xfrm>
          <a:prstGeom prst="wedgeRectCallout">
            <a:avLst>
              <a:gd name="adj1" fmla="val -21223"/>
              <a:gd name="adj2" fmla="val 84748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Program(</a:t>
            </a:r>
            <a:r>
              <a:rPr lang="zh-TW" altLang="en-US" sz="3200" dirty="0"/>
              <a:t>程式</a:t>
            </a:r>
            <a:r>
              <a:rPr lang="en-US" altLang="zh-TW" sz="3200" dirty="0"/>
              <a:t>) vs process(</a:t>
            </a:r>
            <a:r>
              <a:rPr lang="zh-TW" altLang="en-US" sz="3200" dirty="0"/>
              <a:t>行程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574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09751" y="2740025"/>
            <a:ext cx="6988855" cy="2060575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 err="1"/>
              <a:t>ldd</a:t>
            </a:r>
            <a:r>
              <a:rPr lang="en-US" altLang="zh-TW" dirty="0"/>
              <a:t> (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Debian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GLIBC 2.24-9</a:t>
            </a:r>
            <a:r>
              <a:rPr lang="en-US" altLang="zh-TW" dirty="0"/>
              <a:t>) 2.24</a:t>
            </a:r>
          </a:p>
          <a:p>
            <a:pPr marL="0" indent="0">
              <a:buNone/>
            </a:pPr>
            <a:r>
              <a:rPr lang="en-US" altLang="zh-TW" dirty="0"/>
              <a:t>Copyright (C) 2016 Free Software Foundation, Inc.</a:t>
            </a:r>
          </a:p>
          <a:p>
            <a:pPr marL="0" indent="0">
              <a:buNone/>
            </a:pPr>
            <a:r>
              <a:rPr lang="en-US" altLang="zh-TW" dirty="0"/>
              <a:t>This is free software; see the source for copying conditions.  There is NO</a:t>
            </a:r>
          </a:p>
          <a:p>
            <a:pPr marL="0" indent="0">
              <a:buNone/>
            </a:pPr>
            <a:r>
              <a:rPr lang="en-US" altLang="zh-TW" dirty="0"/>
              <a:t>warranty; not even for MERCHANTABILITY or FITNESS FOR A PARTICULAR PURPOSE.</a:t>
            </a:r>
          </a:p>
          <a:p>
            <a:pPr marL="0" indent="0">
              <a:buNone/>
            </a:pPr>
            <a:r>
              <a:rPr lang="en-US" altLang="zh-TW" dirty="0"/>
              <a:t>Written by Roland McGrath and Ulrich </a:t>
            </a:r>
            <a:r>
              <a:rPr lang="en-US" altLang="zh-TW" dirty="0" err="1"/>
              <a:t>Drepper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809751" y="361412"/>
            <a:ext cx="3409950" cy="41433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Kali </a:t>
            </a:r>
            <a:r>
              <a:rPr lang="en-US" altLang="zh-TW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2017.1(32bit)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09751" y="1246330"/>
            <a:ext cx="2263953" cy="58477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3200" dirty="0" err="1"/>
              <a:t>ldd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--version</a:t>
            </a:r>
            <a:endParaRPr lang="en-US" altLang="zh-TW" sz="3200" dirty="0"/>
          </a:p>
        </p:txBody>
      </p:sp>
      <p:sp>
        <p:nvSpPr>
          <p:cNvPr id="8" name="矩形 7"/>
          <p:cNvSpPr/>
          <p:nvPr/>
        </p:nvSpPr>
        <p:spPr>
          <a:xfrm>
            <a:off x="0" y="-20419"/>
            <a:ext cx="1647825" cy="68784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查看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所使用的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函式庫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版本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altLang="zh-TW" sz="6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28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範例</a:t>
            </a:r>
            <a:endParaRPr lang="en-US" altLang="zh-TW" sz="4000" dirty="0" smtClean="0"/>
          </a:p>
          <a:p>
            <a:pPr algn="ctr"/>
            <a:r>
              <a:rPr lang="zh-TW" altLang="en-US" sz="2400" dirty="0" smtClean="0"/>
              <a:t>完成靜態函式</a:t>
            </a:r>
            <a:r>
              <a:rPr lang="zh-TW" altLang="en-US" sz="2400" dirty="0"/>
              <a:t>庫與共享函式</a:t>
            </a:r>
            <a:r>
              <a:rPr lang="zh-TW" altLang="en-US" sz="2400" dirty="0" smtClean="0"/>
              <a:t>庫開發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與使用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49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26442" y="1065183"/>
            <a:ext cx="3566469" cy="69436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dirty="0"/>
              <a:t>#include &lt;</a:t>
            </a:r>
            <a:r>
              <a:rPr lang="en-US" altLang="zh-TW" dirty="0" err="1"/>
              <a:t>stdio.h</a:t>
            </a:r>
            <a:r>
              <a:rPr lang="en-US" altLang="zh-TW" dirty="0"/>
              <a:t>&gt;  </a:t>
            </a:r>
          </a:p>
          <a:p>
            <a:pPr marL="0" indent="0">
              <a:buNone/>
            </a:pPr>
            <a:r>
              <a:rPr lang="en-US" altLang="zh-TW" dirty="0"/>
              <a:t>void hello(){ </a:t>
            </a:r>
            <a:r>
              <a:rPr lang="en-US" altLang="zh-TW" dirty="0" err="1"/>
              <a:t>printf</a:t>
            </a:r>
            <a:r>
              <a:rPr lang="en-US" altLang="zh-TW" dirty="0"/>
              <a:t>("Hello "); }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99108" y="1039986"/>
            <a:ext cx="6623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hello.c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99108" y="2222487"/>
            <a:ext cx="72026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world.c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26441" y="2267250"/>
            <a:ext cx="356647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100" dirty="0"/>
              <a:t>#include &lt;</a:t>
            </a:r>
            <a:r>
              <a:rPr lang="en-US" altLang="zh-TW" sz="2100" dirty="0" err="1"/>
              <a:t>stdio.h</a:t>
            </a:r>
            <a:r>
              <a:rPr lang="en-US" altLang="zh-TW" sz="2100" dirty="0"/>
              <a:t>&gt;   </a:t>
            </a:r>
          </a:p>
          <a:p>
            <a:r>
              <a:rPr lang="en-US" altLang="zh-TW" sz="2100" dirty="0"/>
              <a:t>void world(){ </a:t>
            </a:r>
            <a:r>
              <a:rPr lang="en-US" altLang="zh-TW" sz="2100" dirty="0" err="1"/>
              <a:t>printf</a:t>
            </a:r>
            <a:r>
              <a:rPr lang="en-US" altLang="zh-TW" sz="2100" dirty="0"/>
              <a:t>("world."); }</a:t>
            </a:r>
            <a:endParaRPr lang="zh-TW" altLang="en-US" sz="2100" dirty="0"/>
          </a:p>
        </p:txBody>
      </p:sp>
      <p:sp>
        <p:nvSpPr>
          <p:cNvPr id="7" name="矩形 6"/>
          <p:cNvSpPr/>
          <p:nvPr/>
        </p:nvSpPr>
        <p:spPr>
          <a:xfrm>
            <a:off x="2827448" y="3272283"/>
            <a:ext cx="7233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mylib.h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79915" y="3223375"/>
            <a:ext cx="1280469" cy="507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350" dirty="0"/>
              <a:t>void hello();  </a:t>
            </a:r>
          </a:p>
          <a:p>
            <a:r>
              <a:rPr lang="en-US" altLang="zh-TW" sz="1350" dirty="0"/>
              <a:t>void world(); </a:t>
            </a:r>
            <a:endParaRPr lang="zh-TW" altLang="en-US" sz="1350" dirty="0"/>
          </a:p>
        </p:txBody>
      </p:sp>
      <p:sp>
        <p:nvSpPr>
          <p:cNvPr id="11" name="矩形 10"/>
          <p:cNvSpPr/>
          <p:nvPr/>
        </p:nvSpPr>
        <p:spPr>
          <a:xfrm>
            <a:off x="2799108" y="6379729"/>
            <a:ext cx="515894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https://puremonkey2010.blogspot.tw/2010/09/linux-gcc-library.html</a:t>
            </a:r>
            <a:endParaRPr lang="zh-TW" altLang="en-US" sz="1350" dirty="0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4063715" y="4124473"/>
            <a:ext cx="2355507" cy="179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"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mylib.h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main() {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   hello();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   world();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} 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06623" y="4140587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自己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命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2447925" y="3909649"/>
            <a:ext cx="629602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2447925" y="823549"/>
            <a:ext cx="629602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題目</a:t>
            </a:r>
            <a:endParaRPr lang="en-US" altLang="zh-TW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當你寫作業時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目錄夾建立了動態及靜態函式庫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需特別注意！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gcc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預設連結動態庫，動態庫不存在時才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</a:t>
            </a:r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連結靜態程式庫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若是需要強制指定靜態程式庫需要指定選項 </a:t>
            </a:r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2447925" y="6262324"/>
            <a:ext cx="629602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2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靜態函式</a:t>
            </a:r>
            <a:r>
              <a:rPr lang="zh-TW" altLang="en-US" sz="4000" dirty="0"/>
              <a:t>庫</a:t>
            </a:r>
          </a:p>
        </p:txBody>
      </p:sp>
    </p:spTree>
    <p:extLst>
      <p:ext uri="{BB962C8B-B14F-4D97-AF65-F5344CB8AC3E}">
        <p14:creationId xmlns:p14="http://schemas.microsoft.com/office/powerpoint/2010/main" val="24498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靜態函式庫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50996" y="1532799"/>
            <a:ext cx="3566469" cy="69436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dirty="0"/>
              <a:t>#include &lt;</a:t>
            </a:r>
            <a:r>
              <a:rPr lang="en-US" altLang="zh-TW" dirty="0" err="1"/>
              <a:t>stdio.h</a:t>
            </a:r>
            <a:r>
              <a:rPr lang="en-US" altLang="zh-TW" dirty="0"/>
              <a:t>&gt;  </a:t>
            </a:r>
          </a:p>
          <a:p>
            <a:pPr marL="0" indent="0">
              <a:buNone/>
            </a:pPr>
            <a:r>
              <a:rPr lang="en-US" altLang="zh-TW" dirty="0"/>
              <a:t>void hello(){ </a:t>
            </a:r>
            <a:r>
              <a:rPr lang="en-US" altLang="zh-TW" dirty="0" err="1"/>
              <a:t>printf</a:t>
            </a:r>
            <a:r>
              <a:rPr lang="en-US" altLang="zh-TW" dirty="0"/>
              <a:t>("Hello "); }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23662" y="1507602"/>
            <a:ext cx="6511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 err="1"/>
              <a:t>hello.c</a:t>
            </a:r>
            <a:endParaRPr lang="zh-TW" altLang="en-US" sz="1350" dirty="0"/>
          </a:p>
        </p:txBody>
      </p:sp>
      <p:sp>
        <p:nvSpPr>
          <p:cNvPr id="5" name="矩形 4"/>
          <p:cNvSpPr/>
          <p:nvPr/>
        </p:nvSpPr>
        <p:spPr>
          <a:xfrm>
            <a:off x="2723662" y="2416683"/>
            <a:ext cx="7072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 err="1"/>
              <a:t>world.c</a:t>
            </a:r>
            <a:endParaRPr lang="zh-TW" altLang="en-US" sz="1350" dirty="0"/>
          </a:p>
        </p:txBody>
      </p:sp>
      <p:sp>
        <p:nvSpPr>
          <p:cNvPr id="6" name="矩形 5"/>
          <p:cNvSpPr/>
          <p:nvPr/>
        </p:nvSpPr>
        <p:spPr>
          <a:xfrm>
            <a:off x="3650995" y="2461446"/>
            <a:ext cx="356647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100" dirty="0"/>
              <a:t>#include &lt;</a:t>
            </a:r>
            <a:r>
              <a:rPr lang="en-US" altLang="zh-TW" sz="2100" dirty="0" err="1"/>
              <a:t>stdio.h</a:t>
            </a:r>
            <a:r>
              <a:rPr lang="en-US" altLang="zh-TW" sz="2100" dirty="0"/>
              <a:t>&gt;   </a:t>
            </a:r>
          </a:p>
          <a:p>
            <a:r>
              <a:rPr lang="en-US" altLang="zh-TW" sz="2100" dirty="0"/>
              <a:t>void world(){ </a:t>
            </a:r>
            <a:r>
              <a:rPr lang="en-US" altLang="zh-TW" sz="2100" dirty="0" err="1"/>
              <a:t>printf</a:t>
            </a:r>
            <a:r>
              <a:rPr lang="en-US" altLang="zh-TW" sz="2100" dirty="0"/>
              <a:t>("world."); }</a:t>
            </a:r>
            <a:endParaRPr lang="zh-TW" altLang="en-US" sz="2100" dirty="0"/>
          </a:p>
        </p:txBody>
      </p:sp>
      <p:sp>
        <p:nvSpPr>
          <p:cNvPr id="7" name="矩形 6"/>
          <p:cNvSpPr/>
          <p:nvPr/>
        </p:nvSpPr>
        <p:spPr>
          <a:xfrm>
            <a:off x="2717726" y="3425644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 err="1"/>
              <a:t>mylib.h</a:t>
            </a:r>
            <a:endParaRPr lang="zh-TW" altLang="en-US" sz="1350" dirty="0"/>
          </a:p>
        </p:txBody>
      </p:sp>
      <p:sp>
        <p:nvSpPr>
          <p:cNvPr id="8" name="矩形 7"/>
          <p:cNvSpPr/>
          <p:nvPr/>
        </p:nvSpPr>
        <p:spPr>
          <a:xfrm>
            <a:off x="3670193" y="3376736"/>
            <a:ext cx="1280469" cy="507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350" dirty="0"/>
              <a:t>void hello();  </a:t>
            </a:r>
          </a:p>
          <a:p>
            <a:r>
              <a:rPr lang="en-US" altLang="zh-TW" sz="1350" dirty="0"/>
              <a:t>void world(); </a:t>
            </a:r>
            <a:endParaRPr lang="zh-TW" altLang="en-US" sz="1350" dirty="0"/>
          </a:p>
        </p:txBody>
      </p:sp>
      <p:sp>
        <p:nvSpPr>
          <p:cNvPr id="9" name="矩形 8"/>
          <p:cNvSpPr/>
          <p:nvPr/>
        </p:nvSpPr>
        <p:spPr>
          <a:xfrm>
            <a:off x="2717726" y="4662955"/>
            <a:ext cx="3096873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700" dirty="0" err="1"/>
              <a:t>gcc</a:t>
            </a:r>
            <a:r>
              <a:rPr lang="en-US" altLang="zh-TW" sz="2700" dirty="0"/>
              <a:t> -c </a:t>
            </a:r>
            <a:r>
              <a:rPr lang="en-US" altLang="zh-TW" sz="2700" dirty="0" err="1"/>
              <a:t>hello.c</a:t>
            </a:r>
            <a:r>
              <a:rPr lang="en-US" altLang="zh-TW" sz="2700" dirty="0"/>
              <a:t> </a:t>
            </a:r>
            <a:r>
              <a:rPr lang="en-US" altLang="zh-TW" sz="2700" dirty="0" err="1"/>
              <a:t>world.c</a:t>
            </a:r>
            <a:endParaRPr lang="zh-TW" altLang="en-US" sz="2700" dirty="0"/>
          </a:p>
        </p:txBody>
      </p:sp>
      <p:sp>
        <p:nvSpPr>
          <p:cNvPr id="10" name="矩形 9"/>
          <p:cNvSpPr/>
          <p:nvPr/>
        </p:nvSpPr>
        <p:spPr>
          <a:xfrm>
            <a:off x="2717726" y="5319908"/>
            <a:ext cx="3715954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100" dirty="0" err="1"/>
              <a:t>ar</a:t>
            </a:r>
            <a:r>
              <a:rPr lang="en-US" altLang="zh-TW" sz="2100" dirty="0"/>
              <a:t> </a:t>
            </a:r>
            <a:r>
              <a:rPr lang="en-US" altLang="zh-TW" sz="2100" dirty="0" err="1"/>
              <a:t>rcs</a:t>
            </a:r>
            <a:r>
              <a:rPr lang="en-US" altLang="zh-TW" sz="2100" dirty="0"/>
              <a:t> </a:t>
            </a:r>
            <a:r>
              <a:rPr lang="en-US" altLang="zh-TW" sz="21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libmylib.a</a:t>
            </a:r>
            <a:r>
              <a:rPr lang="en-US" altLang="zh-TW" sz="2100" dirty="0"/>
              <a:t> </a:t>
            </a:r>
            <a:r>
              <a:rPr lang="en-US" altLang="zh-TW" sz="2100" dirty="0" err="1"/>
              <a:t>hello.o</a:t>
            </a:r>
            <a:r>
              <a:rPr lang="en-US" altLang="zh-TW" sz="2100" dirty="0"/>
              <a:t> </a:t>
            </a:r>
            <a:r>
              <a:rPr lang="en-US" altLang="zh-TW" sz="2100" dirty="0" err="1"/>
              <a:t>world.o</a:t>
            </a:r>
            <a:r>
              <a:rPr lang="en-US" altLang="zh-TW" sz="2100" dirty="0"/>
              <a:t> </a:t>
            </a:r>
            <a:endParaRPr lang="zh-TW" altLang="en-US" sz="2100" dirty="0"/>
          </a:p>
        </p:txBody>
      </p:sp>
      <p:sp>
        <p:nvSpPr>
          <p:cNvPr id="11" name="矩形 10"/>
          <p:cNvSpPr/>
          <p:nvPr/>
        </p:nvSpPr>
        <p:spPr>
          <a:xfrm>
            <a:off x="2799108" y="6379729"/>
            <a:ext cx="515894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https://puremonkey2010.blogspot.tw/2010/09/linux-gcc-library.html</a:t>
            </a:r>
            <a:endParaRPr lang="zh-TW" altLang="en-US" sz="1350" dirty="0"/>
          </a:p>
        </p:txBody>
      </p:sp>
      <p:sp>
        <p:nvSpPr>
          <p:cNvPr id="12" name="矩形 11"/>
          <p:cNvSpPr/>
          <p:nvPr/>
        </p:nvSpPr>
        <p:spPr>
          <a:xfrm>
            <a:off x="2500871" y="172967"/>
            <a:ext cx="33137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r>
              <a:rPr lang="zh-TW" alt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靜態函式庫</a:t>
            </a:r>
          </a:p>
        </p:txBody>
      </p:sp>
      <p:cxnSp>
        <p:nvCxnSpPr>
          <p:cNvPr id="15" name="直線接點 14"/>
          <p:cNvCxnSpPr/>
          <p:nvPr/>
        </p:nvCxnSpPr>
        <p:spPr>
          <a:xfrm>
            <a:off x="2447925" y="4195399"/>
            <a:ext cx="629602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447925" y="1137874"/>
            <a:ext cx="629602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9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靜態函式庫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2799108" y="4750637"/>
          <a:ext cx="565535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013"/>
                <a:gridCol w="5103341"/>
              </a:tblGrid>
              <a:tr h="27432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參數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/>
                        <a:t>在庫中插入模組</a:t>
                      </a:r>
                      <a:r>
                        <a:rPr lang="en-US" altLang="zh-CN" sz="900" dirty="0" smtClean="0"/>
                        <a:t>(</a:t>
                      </a:r>
                      <a:r>
                        <a:rPr lang="zh-CN" altLang="en-US" sz="900" dirty="0" smtClean="0"/>
                        <a:t>替換</a:t>
                      </a:r>
                      <a:r>
                        <a:rPr lang="en-US" altLang="zh-CN" sz="900" dirty="0" smtClean="0"/>
                        <a:t>)</a:t>
                      </a:r>
                      <a:r>
                        <a:rPr lang="zh-CN" altLang="en-US" sz="900" dirty="0" smtClean="0"/>
                        <a:t>。當插入的模組名已經在庫中存在，則替換同名的模組。如果若干模組中有一個模組在庫中不存在，</a:t>
                      </a:r>
                      <a:r>
                        <a:rPr lang="en-US" altLang="zh-CN" sz="900" dirty="0" err="1" smtClean="0"/>
                        <a:t>ar</a:t>
                      </a:r>
                      <a:r>
                        <a:rPr lang="zh-CN" altLang="en-US" sz="900" dirty="0" smtClean="0"/>
                        <a:t>顯示一個錯誤消息，並不替換其他同名模組。預設的情況下，新的成員增加在庫的結尾處，可以使用其他任選項來改變增加的位置。</a:t>
                      </a:r>
                      <a:endParaRPr lang="zh-TW" altLang="en-US" sz="9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/>
                        <a:t>創建一個庫。不管庫是否存在，都將創建</a:t>
                      </a:r>
                      <a:endParaRPr lang="zh-TW" altLang="en-US" sz="900" dirty="0"/>
                    </a:p>
                  </a:txBody>
                  <a:tcPr marL="68580" marR="68580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900" dirty="0" smtClean="0"/>
                        <a:t>創建目的檔案索引，這在創建較大的庫時能加快時間</a:t>
                      </a:r>
                      <a:endParaRPr lang="en-US" altLang="zh-CN" sz="900" dirty="0" smtClean="0"/>
                    </a:p>
                    <a:p>
                      <a:endParaRPr lang="en-US" altLang="zh-CN" sz="900" dirty="0" smtClean="0"/>
                    </a:p>
                    <a:p>
                      <a:r>
                        <a:rPr lang="zh-CN" altLang="en-US" sz="900" dirty="0" smtClean="0"/>
                        <a:t>如果不需要創建索引，可改成大寫</a:t>
                      </a:r>
                      <a:r>
                        <a:rPr lang="en-US" altLang="zh-CN" sz="900" dirty="0" smtClean="0"/>
                        <a:t>S</a:t>
                      </a:r>
                      <a:r>
                        <a:rPr lang="zh-CN" altLang="en-US" sz="900" dirty="0" smtClean="0"/>
                        <a:t>參數；如果</a:t>
                      </a:r>
                      <a:r>
                        <a:rPr lang="en-US" altLang="zh-CN" sz="900" dirty="0" smtClean="0"/>
                        <a:t>.a</a:t>
                      </a:r>
                      <a:r>
                        <a:rPr lang="zh-CN" altLang="en-US" sz="900" dirty="0" smtClean="0"/>
                        <a:t>檔缺少索引，可以使用</a:t>
                      </a:r>
                      <a:r>
                        <a:rPr lang="en-US" altLang="zh-CN" sz="900" dirty="0" err="1" smtClean="0"/>
                        <a:t>ranlib</a:t>
                      </a:r>
                      <a:r>
                        <a:rPr lang="zh-CN" altLang="en-US" sz="900" dirty="0" smtClean="0"/>
                        <a:t>命令添加</a:t>
                      </a:r>
                      <a:endParaRPr lang="zh-TW" altLang="en-US" sz="9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30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47925" y="245204"/>
            <a:ext cx="3857625" cy="538164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(2)</a:t>
            </a:r>
            <a:r>
              <a:rPr lang="zh-TW" altLang="en-US" sz="3200" dirty="0" smtClean="0"/>
              <a:t>使用靜態函式庫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99108" y="1540713"/>
            <a:ext cx="2355507" cy="179589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"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mylib.h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 </a:t>
            </a:r>
          </a:p>
          <a:p>
            <a:pPr marL="0" indent="0">
              <a:buNone/>
            </a:pPr>
            <a:r>
              <a:rPr lang="en-US" altLang="zh-TW" dirty="0" err="1"/>
              <a:t>int</a:t>
            </a:r>
            <a:r>
              <a:rPr lang="en-US" altLang="zh-TW" dirty="0"/>
              <a:t> main() {  </a:t>
            </a:r>
          </a:p>
          <a:p>
            <a:pPr marL="0" indent="0">
              <a:buNone/>
            </a:pPr>
            <a:r>
              <a:rPr lang="en-US" altLang="zh-TW" dirty="0"/>
              <a:t>    hello();  </a:t>
            </a:r>
          </a:p>
          <a:p>
            <a:pPr marL="0" indent="0">
              <a:buNone/>
            </a:pPr>
            <a:r>
              <a:rPr lang="en-US" altLang="zh-TW" dirty="0"/>
              <a:t>    world();  </a:t>
            </a:r>
          </a:p>
          <a:p>
            <a:pPr marL="0" indent="0">
              <a:buNone/>
            </a:pPr>
            <a:r>
              <a:rPr lang="en-US" altLang="zh-TW" dirty="0"/>
              <a:t>}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26678" y="1048991"/>
            <a:ext cx="1852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main_mylib.c</a:t>
            </a:r>
            <a:endParaRPr lang="zh-TW" altLang="en-US" sz="2400" dirty="0"/>
          </a:p>
        </p:txBody>
      </p:sp>
      <p:sp>
        <p:nvSpPr>
          <p:cNvPr id="6" name="向右箭號 5"/>
          <p:cNvSpPr/>
          <p:nvPr/>
        </p:nvSpPr>
        <p:spPr>
          <a:xfrm>
            <a:off x="6391529" y="3772115"/>
            <a:ext cx="284206" cy="430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7" name="矩形 6"/>
          <p:cNvSpPr/>
          <p:nvPr/>
        </p:nvSpPr>
        <p:spPr>
          <a:xfrm>
            <a:off x="6793076" y="3772115"/>
            <a:ext cx="14654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</a:t>
            </a:r>
            <a:r>
              <a:rPr lang="en-US" altLang="zh-TW" sz="13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a.out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執行檔</a:t>
            </a:r>
          </a:p>
        </p:txBody>
      </p:sp>
      <p:sp>
        <p:nvSpPr>
          <p:cNvPr id="8" name="矩形 7"/>
          <p:cNvSpPr/>
          <p:nvPr/>
        </p:nvSpPr>
        <p:spPr>
          <a:xfrm>
            <a:off x="2726678" y="3775224"/>
            <a:ext cx="3547510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100" dirty="0" err="1"/>
              <a:t>gcc</a:t>
            </a:r>
            <a:r>
              <a:rPr lang="en-US" altLang="zh-TW" sz="2100" dirty="0"/>
              <a:t> </a:t>
            </a:r>
            <a:r>
              <a:rPr lang="en-US" altLang="zh-TW" sz="2100" dirty="0" err="1"/>
              <a:t>main_mylib.c</a:t>
            </a:r>
            <a:r>
              <a:rPr lang="en-US" altLang="zh-TW" sz="2100" dirty="0"/>
              <a:t> </a:t>
            </a:r>
            <a:r>
              <a:rPr lang="en-US" altLang="zh-TW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-L. </a:t>
            </a:r>
            <a:r>
              <a:rPr lang="en-US" altLang="zh-TW" sz="21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libmylib.a</a:t>
            </a:r>
            <a:endParaRPr lang="zh-TW" altLang="en-US" sz="21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99108" y="4617670"/>
            <a:ext cx="50771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000" dirty="0"/>
              <a:t>`-</a:t>
            </a:r>
            <a:r>
              <a:rPr lang="en-US" altLang="zh-TW" sz="2000" dirty="0" err="1"/>
              <a:t>Ldir</a:t>
            </a:r>
            <a:r>
              <a:rPr lang="en-US" altLang="zh-TW" sz="2000" dirty="0"/>
              <a:t>' </a:t>
            </a:r>
            <a:r>
              <a:rPr lang="zh-TW" altLang="en-US" sz="2000" dirty="0"/>
              <a:t>參數用來指定要搜尋程式庫的</a:t>
            </a:r>
            <a:r>
              <a:rPr lang="zh-TW" altLang="en-US" sz="2000" dirty="0" smtClean="0"/>
              <a:t>目錄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000" dirty="0" smtClean="0"/>
              <a:t>`.' </a:t>
            </a:r>
            <a:r>
              <a:rPr lang="zh-TW" altLang="en-US" sz="2000" dirty="0"/>
              <a:t>表示搜尋現在所在的目錄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通常</a:t>
            </a:r>
            <a:r>
              <a:rPr lang="zh-TW" altLang="en-US" sz="2000" dirty="0"/>
              <a:t>預設會搜 </a:t>
            </a:r>
            <a:r>
              <a:rPr lang="en-US" altLang="zh-TW" sz="2000" dirty="0"/>
              <a:t>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/lib </a:t>
            </a:r>
            <a:r>
              <a:rPr lang="zh-TW" altLang="en-US" sz="2000" dirty="0"/>
              <a:t>或 </a:t>
            </a:r>
            <a:r>
              <a:rPr lang="en-US" altLang="zh-TW" sz="2000" dirty="0"/>
              <a:t>/lib </a:t>
            </a:r>
            <a:r>
              <a:rPr lang="zh-TW" altLang="en-US" sz="2000" dirty="0"/>
              <a:t>等目錄。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000" dirty="0"/>
              <a:t>`-</a:t>
            </a:r>
            <a:r>
              <a:rPr lang="en-US" altLang="zh-TW" sz="2000" dirty="0" err="1"/>
              <a:t>llibrary</a:t>
            </a:r>
            <a:r>
              <a:rPr lang="en-US" altLang="zh-TW" sz="2000" dirty="0"/>
              <a:t>' </a:t>
            </a:r>
            <a:r>
              <a:rPr lang="zh-TW" altLang="en-US" sz="2000" dirty="0"/>
              <a:t>參數用來指定要連結的程式庫 </a:t>
            </a:r>
            <a:r>
              <a:rPr lang="zh-TW" altLang="en-US" sz="2000" dirty="0" smtClean="0"/>
              <a:t>，</a:t>
            </a:r>
            <a:endParaRPr lang="zh-TW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靜態函式庫</a:t>
            </a:r>
          </a:p>
        </p:txBody>
      </p:sp>
      <p:sp>
        <p:nvSpPr>
          <p:cNvPr id="11" name="矩形 10"/>
          <p:cNvSpPr/>
          <p:nvPr/>
        </p:nvSpPr>
        <p:spPr>
          <a:xfrm>
            <a:off x="2799108" y="6379729"/>
            <a:ext cx="515894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https://puremonkey2010.blogspot.tw/2010/09/linux-gcc-library.html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11406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共享</a:t>
            </a:r>
            <a:r>
              <a:rPr lang="zh-TW" altLang="en-US" sz="4000" dirty="0" smtClean="0"/>
              <a:t>函式</a:t>
            </a:r>
            <a:r>
              <a:rPr lang="zh-TW" altLang="en-US" sz="4000" dirty="0"/>
              <a:t>庫</a:t>
            </a:r>
          </a:p>
        </p:txBody>
      </p:sp>
    </p:spTree>
    <p:extLst>
      <p:ext uri="{BB962C8B-B14F-4D97-AF65-F5344CB8AC3E}">
        <p14:creationId xmlns:p14="http://schemas.microsoft.com/office/powerpoint/2010/main" val="335462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99664" y="317667"/>
            <a:ext cx="342606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/>
              <a:t>gcc</a:t>
            </a:r>
            <a:r>
              <a:rPr lang="en-US" altLang="zh-TW" sz="2400" dirty="0"/>
              <a:t> -c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fPIC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dirty="0" err="1"/>
              <a:t>hello.c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world.c</a:t>
            </a:r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2574110" y="1736362"/>
            <a:ext cx="588409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gcc</a:t>
            </a:r>
            <a:r>
              <a:rPr lang="en-US" altLang="zh-TW" sz="2400" dirty="0"/>
              <a:t> -shared </a:t>
            </a:r>
            <a:r>
              <a:rPr lang="en-US" altLang="zh-TW" sz="2400" dirty="0" smtClean="0"/>
              <a:t>–</a:t>
            </a:r>
            <a:r>
              <a:rPr lang="en-US" altLang="zh-TW" sz="2400" dirty="0" err="1" smtClean="0"/>
              <a:t>Wl</a:t>
            </a:r>
            <a:r>
              <a:rPr lang="zh-TW" altLang="en-US" sz="2400" dirty="0"/>
              <a:t> </a:t>
            </a:r>
            <a:r>
              <a:rPr lang="en-US" altLang="zh-TW" sz="2400" b="1" strike="sngStrik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,-</a:t>
            </a:r>
            <a:r>
              <a:rPr lang="en-US" altLang="zh-TW" sz="2400" b="1" strike="sngStrik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soname,libmylib.so.1 </a:t>
            </a:r>
            <a:endParaRPr lang="en-US" altLang="zh-TW" sz="2400" b="1" strike="sngStrike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libmylib.so.1.0.0 </a:t>
            </a:r>
            <a:r>
              <a:rPr lang="en-US" altLang="zh-TW" sz="2400" dirty="0" err="1"/>
              <a:t>hello.o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world.o</a:t>
            </a:r>
            <a:endParaRPr lang="en-US" altLang="zh-TW" sz="2400" dirty="0"/>
          </a:p>
        </p:txBody>
      </p:sp>
      <p:sp>
        <p:nvSpPr>
          <p:cNvPr id="6" name="矩形 5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享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式庫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3193235" y="2698116"/>
          <a:ext cx="5464990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101"/>
                <a:gridCol w="4544889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參數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說明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-shared 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表示要編譯成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shared library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r>
                        <a:rPr lang="en-US" altLang="zh-TW" sz="16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Wl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用於參遞參數給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linker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，因此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r>
                        <a:rPr lang="en-US" altLang="zh-TW" sz="16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soname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與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libmylib.so.1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會被傳給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linker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處理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</a:t>
                      </a:r>
                      <a:r>
                        <a:rPr lang="en-US" altLang="zh-TW" sz="16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soname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用來指定</a:t>
                      </a:r>
                      <a:r>
                        <a:rPr lang="en-US" altLang="zh-TW" sz="16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soname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的名稱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本範例為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limylib.so.1)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-o 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用來指定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real name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的名稱</a:t>
                      </a:r>
                      <a:endParaRPr lang="en-US" altLang="zh-TW" sz="1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本範例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library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會被輸出成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libmylib.so.1.0.0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2650310" y="5230389"/>
            <a:ext cx="63817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也可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編譯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後再用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ln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來建立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soname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linker name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兩個檔案。</a:t>
            </a:r>
          </a:p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 ln -s libmylib.so.1.0.0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libmylib.so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 ln -s libmylib.so.1.0.0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libmylib.so.1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93235" y="959275"/>
            <a:ext cx="5464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編譯時要加上 </a:t>
            </a:r>
            <a:r>
              <a:rPr lang="en-US" altLang="zh-TW" dirty="0"/>
              <a:t>-</a:t>
            </a:r>
            <a:r>
              <a:rPr lang="en-US" altLang="zh-TW" dirty="0" err="1"/>
              <a:t>fPIC</a:t>
            </a:r>
            <a:r>
              <a:rPr lang="en-US" altLang="zh-TW" dirty="0"/>
              <a:t> </a:t>
            </a:r>
            <a:r>
              <a:rPr lang="zh-TW" altLang="en-US" dirty="0"/>
              <a:t>用來產生 </a:t>
            </a:r>
            <a:r>
              <a:rPr lang="en-US" altLang="zh-TW" dirty="0"/>
              <a:t>position-independent code</a:t>
            </a:r>
            <a:r>
              <a:rPr lang="zh-TW" altLang="en-US" dirty="0"/>
              <a:t>。也可以用 </a:t>
            </a:r>
            <a:r>
              <a:rPr lang="en-US" altLang="zh-TW" dirty="0"/>
              <a:t>-</a:t>
            </a:r>
            <a:r>
              <a:rPr lang="en-US" altLang="zh-TW" dirty="0" err="1"/>
              <a:t>fpic</a:t>
            </a:r>
            <a:r>
              <a:rPr lang="en-US" altLang="zh-TW" dirty="0"/>
              <a:t> </a:t>
            </a:r>
            <a:r>
              <a:rPr lang="zh-TW" altLang="en-US" dirty="0"/>
              <a:t>參數</a:t>
            </a:r>
          </a:p>
        </p:txBody>
      </p:sp>
    </p:spTree>
    <p:extLst>
      <p:ext uri="{BB962C8B-B14F-4D97-AF65-F5344CB8AC3E}">
        <p14:creationId xmlns:p14="http://schemas.microsoft.com/office/powerpoint/2010/main" val="362914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38425" y="628650"/>
            <a:ext cx="4543425" cy="90963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400" dirty="0"/>
              <a:t>$ ln -s libmylib.so.1.0.0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libmylib.so</a:t>
            </a:r>
            <a:b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400" dirty="0"/>
              <a:t>$ </a:t>
            </a:r>
            <a:r>
              <a:rPr lang="en-US" altLang="zh-TW" sz="2400" dirty="0" smtClean="0"/>
              <a:t>ls </a:t>
            </a:r>
            <a:r>
              <a:rPr lang="en-US" altLang="zh-TW" sz="2400" dirty="0"/>
              <a:t>-al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43200" y="1920875"/>
            <a:ext cx="5962650" cy="41465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sz="2300" dirty="0"/>
              <a:t>total 52</a:t>
            </a:r>
          </a:p>
          <a:p>
            <a:pPr marL="0" indent="0">
              <a:buNone/>
            </a:pPr>
            <a:r>
              <a:rPr lang="en-US" altLang="zh-TW" sz="2300" dirty="0" err="1"/>
              <a:t>drwxr</a:t>
            </a:r>
            <a:r>
              <a:rPr lang="en-US" altLang="zh-TW" sz="2300" dirty="0"/>
              <a:t>-</a:t>
            </a:r>
            <a:r>
              <a:rPr lang="en-US" altLang="zh-TW" sz="2300" dirty="0" err="1"/>
              <a:t>xr</a:t>
            </a:r>
            <a:r>
              <a:rPr lang="en-US" altLang="zh-TW" sz="2300" dirty="0"/>
              <a:t>-x 2 root </a:t>
            </a:r>
            <a:r>
              <a:rPr lang="en-US" altLang="zh-TW" sz="2300" dirty="0" err="1"/>
              <a:t>root</a:t>
            </a:r>
            <a:r>
              <a:rPr lang="en-US" altLang="zh-TW" sz="2300" dirty="0"/>
              <a:t> 4096 Jul  6 02:28 .</a:t>
            </a:r>
          </a:p>
          <a:p>
            <a:pPr marL="0" indent="0">
              <a:buNone/>
            </a:pPr>
            <a:r>
              <a:rPr lang="en-US" altLang="zh-TW" sz="2300" dirty="0" err="1"/>
              <a:t>drwxr</a:t>
            </a:r>
            <a:r>
              <a:rPr lang="en-US" altLang="zh-TW" sz="2300" dirty="0"/>
              <a:t>-</a:t>
            </a:r>
            <a:r>
              <a:rPr lang="en-US" altLang="zh-TW" sz="2300" dirty="0" err="1"/>
              <a:t>xr</a:t>
            </a:r>
            <a:r>
              <a:rPr lang="en-US" altLang="zh-TW" sz="2300" dirty="0"/>
              <a:t>-x 5 root </a:t>
            </a:r>
            <a:r>
              <a:rPr lang="en-US" altLang="zh-TW" sz="2300" dirty="0" err="1"/>
              <a:t>root</a:t>
            </a:r>
            <a:r>
              <a:rPr lang="en-US" altLang="zh-TW" sz="2300" dirty="0"/>
              <a:t> 4096 Jul  6 02:24 ..</a:t>
            </a:r>
          </a:p>
          <a:p>
            <a:pPr marL="0" indent="0">
              <a:buNone/>
            </a:pPr>
            <a:r>
              <a:rPr lang="en-US" altLang="zh-TW" sz="2300" dirty="0"/>
              <a:t>-</a:t>
            </a:r>
            <a:r>
              <a:rPr lang="en-US" altLang="zh-TW" sz="2300" dirty="0" err="1"/>
              <a:t>rwxr</a:t>
            </a:r>
            <a:r>
              <a:rPr lang="en-US" altLang="zh-TW" sz="2300" dirty="0"/>
              <a:t>-</a:t>
            </a:r>
            <a:r>
              <a:rPr lang="en-US" altLang="zh-TW" sz="2300" dirty="0" err="1"/>
              <a:t>xr</a:t>
            </a:r>
            <a:r>
              <a:rPr lang="en-US" altLang="zh-TW" sz="2300" dirty="0"/>
              <a:t>-x 1 root </a:t>
            </a:r>
            <a:r>
              <a:rPr lang="en-US" altLang="zh-TW" sz="2300" dirty="0" err="1"/>
              <a:t>root</a:t>
            </a:r>
            <a:r>
              <a:rPr lang="en-US" altLang="zh-TW" sz="2300" dirty="0"/>
              <a:t> 7552 Jul  6 00:09 </a:t>
            </a:r>
            <a:r>
              <a:rPr lang="en-US" altLang="zh-TW" sz="2300" dirty="0" err="1"/>
              <a:t>a.out</a:t>
            </a:r>
            <a:endParaRPr lang="en-US" altLang="zh-TW" sz="2300" dirty="0"/>
          </a:p>
          <a:p>
            <a:pPr marL="0" indent="0">
              <a:buNone/>
            </a:pPr>
            <a:r>
              <a:rPr lang="en-US" altLang="zh-TW" sz="2300" dirty="0"/>
              <a:t>-</a:t>
            </a:r>
            <a:r>
              <a:rPr lang="en-US" altLang="zh-TW" sz="2300" dirty="0" err="1"/>
              <a:t>rw</a:t>
            </a:r>
            <a:r>
              <a:rPr lang="en-US" altLang="zh-TW" sz="2300" dirty="0"/>
              <a:t>-r--r-- 1 root </a:t>
            </a:r>
            <a:r>
              <a:rPr lang="en-US" altLang="zh-TW" sz="2300" dirty="0" err="1"/>
              <a:t>root</a:t>
            </a:r>
            <a:r>
              <a:rPr lang="en-US" altLang="zh-TW" sz="2300" dirty="0"/>
              <a:t>   58 Jul  5 15:40 </a:t>
            </a:r>
            <a:r>
              <a:rPr lang="en-US" altLang="zh-TW" sz="2300" dirty="0" err="1"/>
              <a:t>hello.c</a:t>
            </a:r>
            <a:endParaRPr lang="en-US" altLang="zh-TW" sz="2300" dirty="0"/>
          </a:p>
          <a:p>
            <a:pPr marL="0" indent="0">
              <a:buNone/>
            </a:pPr>
            <a:r>
              <a:rPr lang="en-US" altLang="zh-TW" sz="2300" dirty="0"/>
              <a:t>-</a:t>
            </a:r>
            <a:r>
              <a:rPr lang="en-US" altLang="zh-TW" sz="2300" dirty="0" err="1"/>
              <a:t>rw</a:t>
            </a:r>
            <a:r>
              <a:rPr lang="en-US" altLang="zh-TW" sz="2300" dirty="0"/>
              <a:t>-r--r-- 1 root </a:t>
            </a:r>
            <a:r>
              <a:rPr lang="en-US" altLang="zh-TW" sz="2300" dirty="0" err="1"/>
              <a:t>root</a:t>
            </a:r>
            <a:r>
              <a:rPr lang="en-US" altLang="zh-TW" sz="2300" dirty="0"/>
              <a:t> 1324 Jul  6 02:26 </a:t>
            </a:r>
            <a:r>
              <a:rPr lang="en-US" altLang="zh-TW" sz="2300" dirty="0" err="1"/>
              <a:t>hello.o</a:t>
            </a:r>
            <a:endParaRPr lang="en-US" altLang="zh-TW" sz="2300" dirty="0"/>
          </a:p>
          <a:p>
            <a:pPr marL="0" indent="0">
              <a:buNone/>
            </a:pPr>
            <a:r>
              <a:rPr lang="en-US" altLang="zh-TW" sz="2300" dirty="0"/>
              <a:t>-</a:t>
            </a:r>
            <a:r>
              <a:rPr lang="en-US" altLang="zh-TW" sz="2300" dirty="0" err="1"/>
              <a:t>rw</a:t>
            </a:r>
            <a:r>
              <a:rPr lang="en-US" altLang="zh-TW" sz="2300" dirty="0"/>
              <a:t>-r--r-- 1 root </a:t>
            </a:r>
            <a:r>
              <a:rPr lang="en-US" altLang="zh-TW" sz="2300" dirty="0" err="1"/>
              <a:t>root</a:t>
            </a:r>
            <a:r>
              <a:rPr lang="en-US" altLang="zh-TW" sz="2300" dirty="0"/>
              <a:t> 2912 Jul  6 00:07 </a:t>
            </a:r>
            <a:r>
              <a:rPr lang="en-US" altLang="zh-TW" sz="2300" dirty="0" err="1"/>
              <a:t>libmylib.a</a:t>
            </a:r>
            <a:endParaRPr lang="en-US" altLang="zh-TW" sz="2300" dirty="0"/>
          </a:p>
          <a:p>
            <a:pPr marL="0" indent="0">
              <a:buNone/>
            </a:pPr>
            <a:r>
              <a:rPr lang="en-US" altLang="zh-TW" sz="2300" dirty="0" err="1">
                <a:solidFill>
                  <a:srgbClr val="FF0000"/>
                </a:solidFill>
              </a:rPr>
              <a:t>lrwxrwxrwx</a:t>
            </a:r>
            <a:r>
              <a:rPr lang="en-US" altLang="zh-TW" sz="2300" dirty="0">
                <a:solidFill>
                  <a:srgbClr val="FF0000"/>
                </a:solidFill>
              </a:rPr>
              <a:t> 1 root </a:t>
            </a:r>
            <a:r>
              <a:rPr lang="en-US" altLang="zh-TW" sz="2300" dirty="0" err="1">
                <a:solidFill>
                  <a:srgbClr val="FF0000"/>
                </a:solidFill>
              </a:rPr>
              <a:t>root</a:t>
            </a:r>
            <a:r>
              <a:rPr lang="en-US" altLang="zh-TW" sz="2300" dirty="0">
                <a:solidFill>
                  <a:srgbClr val="FF0000"/>
                </a:solidFill>
              </a:rPr>
              <a:t>   17 Jul  6 02:28 libmylib.so -&gt; libmylib.so.1.0.0</a:t>
            </a:r>
          </a:p>
          <a:p>
            <a:pPr marL="0" indent="0">
              <a:buNone/>
            </a:pPr>
            <a:r>
              <a:rPr lang="en-US" altLang="zh-TW" sz="2300" dirty="0"/>
              <a:t>-</a:t>
            </a:r>
            <a:r>
              <a:rPr lang="en-US" altLang="zh-TW" sz="2300" dirty="0" err="1"/>
              <a:t>rwxr</a:t>
            </a:r>
            <a:r>
              <a:rPr lang="en-US" altLang="zh-TW" sz="2300" dirty="0"/>
              <a:t>-</a:t>
            </a:r>
            <a:r>
              <a:rPr lang="en-US" altLang="zh-TW" sz="2300" dirty="0" err="1"/>
              <a:t>xr</a:t>
            </a:r>
            <a:r>
              <a:rPr lang="en-US" altLang="zh-TW" sz="2300" dirty="0"/>
              <a:t>-x 1 root </a:t>
            </a:r>
            <a:r>
              <a:rPr lang="en-US" altLang="zh-TW" sz="2300" dirty="0" err="1"/>
              <a:t>root</a:t>
            </a:r>
            <a:r>
              <a:rPr lang="en-US" altLang="zh-TW" sz="2300" dirty="0"/>
              <a:t> 7084 Jul  6 02:26 libmylib.so.1.0.0</a:t>
            </a:r>
          </a:p>
          <a:p>
            <a:pPr marL="0" indent="0">
              <a:buNone/>
            </a:pPr>
            <a:r>
              <a:rPr lang="en-US" altLang="zh-TW" sz="2300" dirty="0"/>
              <a:t>-</a:t>
            </a:r>
            <a:r>
              <a:rPr lang="en-US" altLang="zh-TW" sz="2300" dirty="0" err="1"/>
              <a:t>rw</a:t>
            </a:r>
            <a:r>
              <a:rPr lang="en-US" altLang="zh-TW" sz="2300" dirty="0"/>
              <a:t>-r--r-- 1 root </a:t>
            </a:r>
            <a:r>
              <a:rPr lang="en-US" altLang="zh-TW" sz="2300" dirty="0" err="1"/>
              <a:t>root</a:t>
            </a:r>
            <a:r>
              <a:rPr lang="en-US" altLang="zh-TW" sz="2300" dirty="0"/>
              <a:t>   70 Jul  6 00:09 </a:t>
            </a:r>
            <a:r>
              <a:rPr lang="en-US" altLang="zh-TW" sz="2300" dirty="0" err="1"/>
              <a:t>main_mylib.c</a:t>
            </a:r>
            <a:endParaRPr lang="en-US" altLang="zh-TW" sz="2300" dirty="0"/>
          </a:p>
          <a:p>
            <a:pPr marL="0" indent="0">
              <a:buNone/>
            </a:pPr>
            <a:r>
              <a:rPr lang="en-US" altLang="zh-TW" sz="2300" dirty="0"/>
              <a:t>-</a:t>
            </a:r>
            <a:r>
              <a:rPr lang="en-US" altLang="zh-TW" sz="2300" dirty="0" err="1"/>
              <a:t>rw</a:t>
            </a:r>
            <a:r>
              <a:rPr lang="en-US" altLang="zh-TW" sz="2300" dirty="0"/>
              <a:t>-r--r-- 1 root </a:t>
            </a:r>
            <a:r>
              <a:rPr lang="en-US" altLang="zh-TW" sz="2300" dirty="0" err="1"/>
              <a:t>root</a:t>
            </a:r>
            <a:r>
              <a:rPr lang="en-US" altLang="zh-TW" sz="2300" dirty="0"/>
              <a:t>   32 Jul  5 15:41 </a:t>
            </a:r>
            <a:r>
              <a:rPr lang="en-US" altLang="zh-TW" sz="2300" dirty="0" err="1"/>
              <a:t>mylib.h</a:t>
            </a:r>
            <a:endParaRPr lang="en-US" altLang="zh-TW" sz="2300" dirty="0"/>
          </a:p>
          <a:p>
            <a:pPr marL="0" indent="0">
              <a:buNone/>
            </a:pPr>
            <a:r>
              <a:rPr lang="en-US" altLang="zh-TW" sz="2300" dirty="0"/>
              <a:t>-</a:t>
            </a:r>
            <a:r>
              <a:rPr lang="en-US" altLang="zh-TW" sz="2300" dirty="0" err="1"/>
              <a:t>rw</a:t>
            </a:r>
            <a:r>
              <a:rPr lang="en-US" altLang="zh-TW" sz="2300" dirty="0"/>
              <a:t>-r--r-- 1 root </a:t>
            </a:r>
            <a:r>
              <a:rPr lang="en-US" altLang="zh-TW" sz="2300" dirty="0" err="1"/>
              <a:t>root</a:t>
            </a:r>
            <a:r>
              <a:rPr lang="en-US" altLang="zh-TW" sz="2300" dirty="0"/>
              <a:t>   57 Jul  5 15:40 </a:t>
            </a:r>
            <a:r>
              <a:rPr lang="en-US" altLang="zh-TW" sz="2300" dirty="0" err="1"/>
              <a:t>world.c</a:t>
            </a:r>
            <a:endParaRPr lang="en-US" altLang="zh-TW" sz="2300" dirty="0"/>
          </a:p>
          <a:p>
            <a:pPr marL="0" indent="0">
              <a:buNone/>
            </a:pPr>
            <a:r>
              <a:rPr lang="en-US" altLang="zh-TW" sz="2300" dirty="0"/>
              <a:t>-</a:t>
            </a:r>
            <a:r>
              <a:rPr lang="en-US" altLang="zh-TW" sz="2300" dirty="0" err="1"/>
              <a:t>rw</a:t>
            </a:r>
            <a:r>
              <a:rPr lang="en-US" altLang="zh-TW" sz="2300" dirty="0"/>
              <a:t>-r--r-- 1 root </a:t>
            </a:r>
            <a:r>
              <a:rPr lang="en-US" altLang="zh-TW" sz="2300" dirty="0" err="1"/>
              <a:t>root</a:t>
            </a:r>
            <a:r>
              <a:rPr lang="en-US" altLang="zh-TW" sz="2300" dirty="0"/>
              <a:t> 1324 Jul  6 02:26 </a:t>
            </a:r>
            <a:r>
              <a:rPr lang="en-US" altLang="zh-TW" sz="2300" dirty="0" err="1"/>
              <a:t>world.o</a:t>
            </a:r>
            <a:endParaRPr lang="en-US" altLang="zh-TW" sz="2300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享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庫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建置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linker name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27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Linux C</a:t>
            </a:r>
            <a:r>
              <a:rPr lang="zh-TW" altLang="en-US" dirty="0" smtClean="0"/>
              <a:t> 程式設計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406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28900" y="495300"/>
            <a:ext cx="4800600" cy="90963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400" dirty="0"/>
              <a:t>$ ln -s libmylib.so.1.0.0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libmylib.so.1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400" dirty="0"/>
              <a:t>$ </a:t>
            </a:r>
            <a:r>
              <a:rPr lang="en-US" altLang="zh-TW" sz="2400" dirty="0" smtClean="0"/>
              <a:t>ls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-al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28900" y="1901825"/>
            <a:ext cx="6076950" cy="4013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total 52</a:t>
            </a:r>
          </a:p>
          <a:p>
            <a:pPr marL="0" indent="0">
              <a:buNone/>
            </a:pPr>
            <a:r>
              <a:rPr lang="en-US" altLang="zh-TW" dirty="0" err="1"/>
              <a:t>drwxr</a:t>
            </a:r>
            <a:r>
              <a:rPr lang="en-US" altLang="zh-TW" dirty="0"/>
              <a:t>-</a:t>
            </a:r>
            <a:r>
              <a:rPr lang="en-US" altLang="zh-TW" dirty="0" err="1"/>
              <a:t>xr</a:t>
            </a:r>
            <a:r>
              <a:rPr lang="en-US" altLang="zh-TW" dirty="0"/>
              <a:t>-x 2 root </a:t>
            </a:r>
            <a:r>
              <a:rPr lang="en-US" altLang="zh-TW" dirty="0" err="1"/>
              <a:t>root</a:t>
            </a:r>
            <a:r>
              <a:rPr lang="en-US" altLang="zh-TW" dirty="0"/>
              <a:t> 4096 Jul  6 02:30 .</a:t>
            </a:r>
          </a:p>
          <a:p>
            <a:pPr marL="0" indent="0">
              <a:buNone/>
            </a:pPr>
            <a:r>
              <a:rPr lang="en-US" altLang="zh-TW" dirty="0" err="1"/>
              <a:t>drwxr</a:t>
            </a:r>
            <a:r>
              <a:rPr lang="en-US" altLang="zh-TW" dirty="0"/>
              <a:t>-</a:t>
            </a:r>
            <a:r>
              <a:rPr lang="en-US" altLang="zh-TW" dirty="0" err="1"/>
              <a:t>xr</a:t>
            </a:r>
            <a:r>
              <a:rPr lang="en-US" altLang="zh-TW" dirty="0"/>
              <a:t>-x 5 root </a:t>
            </a:r>
            <a:r>
              <a:rPr lang="en-US" altLang="zh-TW" dirty="0" err="1"/>
              <a:t>root</a:t>
            </a:r>
            <a:r>
              <a:rPr lang="en-US" altLang="zh-TW" dirty="0"/>
              <a:t> 4096 Jul  6 02:24 ..</a:t>
            </a:r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rwxr</a:t>
            </a:r>
            <a:r>
              <a:rPr lang="en-US" altLang="zh-TW" dirty="0"/>
              <a:t>-</a:t>
            </a:r>
            <a:r>
              <a:rPr lang="en-US" altLang="zh-TW" dirty="0" err="1"/>
              <a:t>xr</a:t>
            </a:r>
            <a:r>
              <a:rPr lang="en-US" altLang="zh-TW" dirty="0"/>
              <a:t>-x 1 root </a:t>
            </a:r>
            <a:r>
              <a:rPr lang="en-US" altLang="zh-TW" dirty="0" err="1"/>
              <a:t>root</a:t>
            </a:r>
            <a:r>
              <a:rPr lang="en-US" altLang="zh-TW" dirty="0"/>
              <a:t> 7552 Jul  6 00:09 </a:t>
            </a:r>
            <a:r>
              <a:rPr lang="en-US" altLang="zh-TW" dirty="0" err="1"/>
              <a:t>a.out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58 Jul  5 15:40 </a:t>
            </a:r>
            <a:r>
              <a:rPr lang="en-US" altLang="zh-TW" dirty="0" err="1"/>
              <a:t>hello.c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1324 Jul  6 02:26 </a:t>
            </a:r>
            <a:r>
              <a:rPr lang="en-US" altLang="zh-TW" dirty="0" err="1"/>
              <a:t>hello.o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2912 Jul  6 00:07 </a:t>
            </a:r>
            <a:r>
              <a:rPr lang="en-US" altLang="zh-TW" dirty="0" err="1"/>
              <a:t>libmylib.a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lrwxrwxrwx</a:t>
            </a:r>
            <a:r>
              <a:rPr lang="en-US" altLang="zh-TW" dirty="0"/>
              <a:t> 1 root </a:t>
            </a:r>
            <a:r>
              <a:rPr lang="en-US" altLang="zh-TW" dirty="0" err="1"/>
              <a:t>root</a:t>
            </a:r>
            <a:r>
              <a:rPr lang="en-US" altLang="zh-TW" dirty="0"/>
              <a:t>   17 Jul  6 02:28 libmylib.so -&gt; libmylib.so.1.0.0</a:t>
            </a: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lrwxrwxrwx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 root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17 Jul  6 02:30 libmylib.so.1 -&gt; libmylib.so.1.0.0</a:t>
            </a:r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rwxr</a:t>
            </a:r>
            <a:r>
              <a:rPr lang="en-US" altLang="zh-TW" dirty="0"/>
              <a:t>-</a:t>
            </a:r>
            <a:r>
              <a:rPr lang="en-US" altLang="zh-TW" dirty="0" err="1"/>
              <a:t>xr</a:t>
            </a:r>
            <a:r>
              <a:rPr lang="en-US" altLang="zh-TW" dirty="0"/>
              <a:t>-x 1 root </a:t>
            </a:r>
            <a:r>
              <a:rPr lang="en-US" altLang="zh-TW" dirty="0" err="1"/>
              <a:t>root</a:t>
            </a:r>
            <a:r>
              <a:rPr lang="en-US" altLang="zh-TW" dirty="0"/>
              <a:t> 7084 Jul  6 02:26 libmylib.so.1.0.0</a:t>
            </a:r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70 Jul  6 00:09 </a:t>
            </a:r>
            <a:r>
              <a:rPr lang="en-US" altLang="zh-TW" dirty="0" err="1"/>
              <a:t>main_mylib.c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32 Jul  5 15:41 </a:t>
            </a:r>
            <a:r>
              <a:rPr lang="en-US" altLang="zh-TW" dirty="0" err="1"/>
              <a:t>mylib.h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  57 Jul  5 15:40 </a:t>
            </a:r>
            <a:r>
              <a:rPr lang="en-US" altLang="zh-TW" dirty="0" err="1"/>
              <a:t>world.c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-</a:t>
            </a:r>
            <a:r>
              <a:rPr lang="en-US" altLang="zh-TW" dirty="0" err="1"/>
              <a:t>rw</a:t>
            </a:r>
            <a:r>
              <a:rPr lang="en-US" altLang="zh-TW" dirty="0"/>
              <a:t>-r--r-- 1 root </a:t>
            </a:r>
            <a:r>
              <a:rPr lang="en-US" altLang="zh-TW" dirty="0" err="1"/>
              <a:t>root</a:t>
            </a:r>
            <a:r>
              <a:rPr lang="en-US" altLang="zh-TW" dirty="0"/>
              <a:t> 1324 Jul  6 02:26 </a:t>
            </a:r>
            <a:r>
              <a:rPr lang="en-US" altLang="zh-TW" dirty="0" err="1" smtClean="0"/>
              <a:t>world.o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享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庫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建置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soname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037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享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庫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447925" y="245204"/>
            <a:ext cx="3857625" cy="538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/>
              <a:t>(2)</a:t>
            </a:r>
            <a:r>
              <a:rPr lang="zh-TW" altLang="en-US" sz="3200" dirty="0" smtClean="0"/>
              <a:t>使用</a:t>
            </a:r>
            <a:r>
              <a:rPr lang="zh-TW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共享</a:t>
            </a:r>
            <a:r>
              <a:rPr lang="zh-TW" altLang="en-US" sz="3200" dirty="0" smtClean="0"/>
              <a:t>函式庫</a:t>
            </a:r>
            <a:endParaRPr lang="zh-TW" altLang="en-US" sz="3200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679691" y="1213112"/>
            <a:ext cx="2355507" cy="1795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"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mylib.h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main() {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   hello();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   world();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}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89870" y="819762"/>
            <a:ext cx="11256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 err="1"/>
              <a:t>main_mylib.c</a:t>
            </a:r>
            <a:endParaRPr lang="zh-TW" altLang="en-US" sz="1350" dirty="0"/>
          </a:p>
        </p:txBody>
      </p:sp>
      <p:sp>
        <p:nvSpPr>
          <p:cNvPr id="8" name="向右箭號 7"/>
          <p:cNvSpPr/>
          <p:nvPr/>
        </p:nvSpPr>
        <p:spPr>
          <a:xfrm>
            <a:off x="6361671" y="3263558"/>
            <a:ext cx="284206" cy="430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6763218" y="3263558"/>
            <a:ext cx="14654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</a:t>
            </a:r>
            <a:r>
              <a:rPr lang="en-US" altLang="zh-TW" sz="13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a.out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執行檔</a:t>
            </a:r>
          </a:p>
        </p:txBody>
      </p:sp>
      <p:sp>
        <p:nvSpPr>
          <p:cNvPr id="10" name="矩形 9"/>
          <p:cNvSpPr/>
          <p:nvPr/>
        </p:nvSpPr>
        <p:spPr>
          <a:xfrm>
            <a:off x="2696820" y="3266667"/>
            <a:ext cx="3359831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100" dirty="0" err="1"/>
              <a:t>gcc</a:t>
            </a:r>
            <a:r>
              <a:rPr lang="en-US" altLang="zh-TW" sz="2100" dirty="0"/>
              <a:t> </a:t>
            </a:r>
            <a:r>
              <a:rPr lang="en-US" altLang="zh-TW" sz="2100" dirty="0" err="1"/>
              <a:t>main_mylib.c</a:t>
            </a:r>
            <a:r>
              <a:rPr lang="en-US" altLang="zh-TW" sz="2100" dirty="0"/>
              <a:t> libmylib.so </a:t>
            </a:r>
            <a:endParaRPr lang="zh-TW" altLang="en-US" sz="21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96820" y="4002260"/>
            <a:ext cx="42500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en-US" altLang="zh-TW" dirty="0" err="1"/>
              <a:t>main_mylib.c</a:t>
            </a:r>
            <a:r>
              <a:rPr lang="en-US" altLang="zh-TW" dirty="0"/>
              <a:t> libmylib.so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main_mylib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96820" y="4495040"/>
            <a:ext cx="142910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./</a:t>
            </a:r>
            <a:r>
              <a:rPr lang="en-US" altLang="zh-TW" dirty="0" err="1"/>
              <a:t>main_mylib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696820" y="4987820"/>
            <a:ext cx="6147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./</a:t>
            </a:r>
            <a:r>
              <a:rPr lang="en-US" altLang="zh-TW" dirty="0" err="1"/>
              <a:t>main_mylib</a:t>
            </a:r>
            <a:r>
              <a:rPr lang="en-US" altLang="zh-TW" dirty="0"/>
              <a:t>: error while loading shared libraries: libmylib.so.1: cannot open shared object file: No such file or directory</a:t>
            </a:r>
          </a:p>
        </p:txBody>
      </p:sp>
      <p:sp>
        <p:nvSpPr>
          <p:cNvPr id="14" name="矩形 13"/>
          <p:cNvSpPr/>
          <p:nvPr/>
        </p:nvSpPr>
        <p:spPr>
          <a:xfrm>
            <a:off x="2679691" y="5779852"/>
            <a:ext cx="300673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# export LD_LIBRARY_PATH=.</a:t>
            </a:r>
          </a:p>
          <a:p>
            <a:r>
              <a:rPr lang="en-US" altLang="zh-TW" dirty="0"/>
              <a:t># </a:t>
            </a:r>
            <a:r>
              <a:rPr lang="en-US" altLang="zh-TW" dirty="0" smtClean="0"/>
              <a:t>./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main_mylib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18191" y="6243643"/>
            <a:ext cx="300673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LD_LIBRARY_PATH=.</a:t>
            </a:r>
            <a:r>
              <a:rPr lang="zh-TW" altLang="en-US" sz="1400" dirty="0" smtClean="0"/>
              <a:t>　</a:t>
            </a:r>
            <a:r>
              <a:rPr lang="en-US" altLang="zh-TW" sz="1400" dirty="0" smtClean="0"/>
              <a:t>./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main_mylib</a:t>
            </a:r>
            <a:endParaRPr lang="zh-TW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4222536" y="4495040"/>
            <a:ext cx="284206" cy="430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4506742" y="45413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產生錯誤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16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05087" y="958058"/>
            <a:ext cx="4324350" cy="530224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readelf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libmylib.so.1.0.0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62249" y="1800225"/>
            <a:ext cx="5753100" cy="481965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/>
              <a:t>Dynamic section at offset 0xf04 contains 25 entries:</a:t>
            </a:r>
          </a:p>
          <a:p>
            <a:pPr marL="0" indent="0">
              <a:buNone/>
            </a:pPr>
            <a:r>
              <a:rPr lang="en-US" altLang="zh-TW" dirty="0"/>
              <a:t>  Tag        Type                         Name/Value</a:t>
            </a:r>
          </a:p>
          <a:p>
            <a:pPr marL="0" indent="0">
              <a:buNone/>
            </a:pPr>
            <a:r>
              <a:rPr lang="en-US" altLang="zh-TW" dirty="0"/>
              <a:t> 0x00000001 (NEEDED)                     Shared library: [libc.so.6]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0x0000000e (SONAME)                     Library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soname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[libmylib.so.1]</a:t>
            </a:r>
          </a:p>
          <a:p>
            <a:pPr marL="0" indent="0">
              <a:buNone/>
            </a:pPr>
            <a:r>
              <a:rPr lang="en-US" altLang="zh-TW" dirty="0"/>
              <a:t> 0x0000000c (INIT)                       0x3bc</a:t>
            </a:r>
          </a:p>
          <a:p>
            <a:pPr marL="0" indent="0">
              <a:buNone/>
            </a:pPr>
            <a:r>
              <a:rPr lang="en-US" altLang="zh-TW" dirty="0"/>
              <a:t> 0x0000000d (FINI)                       0x59c</a:t>
            </a:r>
          </a:p>
          <a:p>
            <a:pPr marL="0" indent="0">
              <a:buNone/>
            </a:pPr>
            <a:r>
              <a:rPr lang="en-US" altLang="zh-TW" dirty="0"/>
              <a:t> 0x00000019 (INIT_ARRAY)                 0x1ef8</a:t>
            </a:r>
          </a:p>
          <a:p>
            <a:pPr marL="0" indent="0">
              <a:buNone/>
            </a:pPr>
            <a:r>
              <a:rPr lang="en-US" altLang="zh-TW" dirty="0"/>
              <a:t> 0x0000001b (INIT_ARRAYSZ)               4 (bytes)</a:t>
            </a:r>
          </a:p>
          <a:p>
            <a:pPr marL="0" indent="0">
              <a:buNone/>
            </a:pPr>
            <a:r>
              <a:rPr lang="en-US" altLang="zh-TW" dirty="0"/>
              <a:t> 0x0000001a (FINI_ARRAY)                 0x1efc</a:t>
            </a:r>
          </a:p>
          <a:p>
            <a:pPr marL="0" indent="0">
              <a:buNone/>
            </a:pPr>
            <a:r>
              <a:rPr lang="en-US" altLang="zh-TW" dirty="0"/>
              <a:t> 0x0000001c (FINI_ARRAYSZ)               4 (bytes)</a:t>
            </a:r>
          </a:p>
          <a:p>
            <a:pPr marL="0" indent="0">
              <a:buNone/>
            </a:pPr>
            <a:r>
              <a:rPr lang="en-US" altLang="zh-TW" dirty="0"/>
              <a:t> 0x6ffffef5 (GNU_HASH)                   0x138</a:t>
            </a:r>
          </a:p>
          <a:p>
            <a:pPr marL="0" indent="0">
              <a:buNone/>
            </a:pPr>
            <a:r>
              <a:rPr lang="en-US" altLang="zh-TW" dirty="0"/>
              <a:t> 0x00000005 (STRTAB)                     0x258</a:t>
            </a:r>
          </a:p>
          <a:p>
            <a:pPr marL="0" indent="0">
              <a:buNone/>
            </a:pPr>
            <a:r>
              <a:rPr lang="en-US" altLang="zh-TW" dirty="0"/>
              <a:t> 0x00000006 (SYMTAB)                     0x178</a:t>
            </a:r>
          </a:p>
          <a:p>
            <a:pPr marL="0" indent="0">
              <a:buNone/>
            </a:pPr>
            <a:r>
              <a:rPr lang="en-US" altLang="zh-TW" dirty="0"/>
              <a:t> 0x0000000a (STRSZ)                      206 (bytes)</a:t>
            </a:r>
          </a:p>
          <a:p>
            <a:pPr marL="0" indent="0">
              <a:buNone/>
            </a:pPr>
            <a:r>
              <a:rPr lang="en-US" altLang="zh-TW" dirty="0"/>
              <a:t> 0x0000000b (SYMENT)                     16 (bytes)</a:t>
            </a:r>
          </a:p>
          <a:p>
            <a:pPr marL="0" indent="0">
              <a:buNone/>
            </a:pPr>
            <a:r>
              <a:rPr lang="en-US" altLang="zh-TW" dirty="0"/>
              <a:t> 0x00000003 (PLTGOT)                     </a:t>
            </a:r>
            <a:r>
              <a:rPr lang="en-US" altLang="zh-TW" dirty="0" smtClean="0"/>
              <a:t>0x2000</a:t>
            </a:r>
          </a:p>
          <a:p>
            <a:pPr marL="0" indent="0">
              <a:buNone/>
            </a:pPr>
            <a:r>
              <a:rPr lang="en-US" altLang="zh-TW" dirty="0" smtClean="0"/>
              <a:t>………………………………………………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享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庫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05087" y="276783"/>
            <a:ext cx="6067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Library </a:t>
            </a:r>
            <a:r>
              <a:rPr lang="en-US" altLang="zh-TW" dirty="0" err="1"/>
              <a:t>soname</a:t>
            </a:r>
            <a:r>
              <a:rPr lang="en-US" altLang="zh-TW" dirty="0"/>
              <a:t> embedded in the library binary’s ELF header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81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TW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ynamicaaly</a:t>
            </a: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oaded </a:t>
            </a:r>
            <a:r>
              <a:rPr lang="en-US" altLang="zh-TW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ibraries</a:t>
            </a:r>
          </a:p>
          <a:p>
            <a:pPr algn="ctr"/>
            <a:r>
              <a:rPr lang="en-US" altLang="zh-TW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933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0800" y="565151"/>
            <a:ext cx="7886700" cy="1325563"/>
          </a:xfrm>
        </p:spPr>
        <p:txBody>
          <a:bodyPr/>
          <a:lstStyle/>
          <a:p>
            <a:r>
              <a:rPr lang="en-US" altLang="zh-TW" dirty="0"/>
              <a:t>Table 6-1. API Functions</a:t>
            </a:r>
            <a:br>
              <a:rPr lang="en-US" altLang="zh-TW" dirty="0"/>
            </a:b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866059"/>
              </p:ext>
            </p:extLst>
          </p:nvPr>
        </p:nvGraphicFramePr>
        <p:xfrm>
          <a:off x="2590800" y="230627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Linux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Windows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Library Loading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dlopen</a:t>
                      </a:r>
                      <a:r>
                        <a:rPr lang="en-US" altLang="zh-TW" dirty="0" smtClean="0"/>
                        <a:t>()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LoadLibrary</a:t>
                      </a:r>
                      <a:r>
                        <a:rPr lang="en-US" altLang="zh-TW" dirty="0" smtClean="0"/>
                        <a:t>()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Finding Symbol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dlsym</a:t>
                      </a:r>
                      <a:r>
                        <a:rPr lang="en-US" altLang="zh-TW" dirty="0" smtClean="0"/>
                        <a:t>()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GetProcAddress</a:t>
                      </a:r>
                      <a:r>
                        <a:rPr lang="en-US" altLang="zh-TW" dirty="0" smtClean="0"/>
                        <a:t>()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Library Unloading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dlclose</a:t>
                      </a:r>
                      <a:r>
                        <a:rPr lang="en-US" altLang="zh-TW" dirty="0" smtClean="0"/>
                        <a:t>()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FreeLibrary</a:t>
                      </a:r>
                      <a:r>
                        <a:rPr lang="en-US" altLang="zh-TW" dirty="0" smtClean="0"/>
                        <a:t>()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Error Reporting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dlerror</a:t>
                      </a:r>
                      <a:r>
                        <a:rPr lang="en-US" altLang="zh-TW" dirty="0" smtClean="0"/>
                        <a:t>()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GetLastError</a:t>
                      </a:r>
                      <a:r>
                        <a:rPr lang="en-US" altLang="zh-TW" dirty="0" smtClean="0"/>
                        <a:t>()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ynamicaaly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oaded 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ibraries</a:t>
            </a: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28925" y="5472410"/>
            <a:ext cx="5619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http://tldp.org/HOWTO/Program-Library-HOWTO/dl-libraries.html#DL-LIBRARY-EXAMPLE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51" y="4000500"/>
            <a:ext cx="1357211" cy="25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3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14627" y="974726"/>
            <a:ext cx="3343274" cy="634999"/>
          </a:xfrm>
        </p:spPr>
        <p:txBody>
          <a:bodyPr>
            <a:norm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透過下列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呼叫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00351" y="2025650"/>
            <a:ext cx="5838824" cy="3089275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/>
              <a:t>#include   </a:t>
            </a:r>
          </a:p>
          <a:p>
            <a:pPr marL="0" indent="0">
              <a:buNone/>
            </a:pPr>
            <a:r>
              <a:rPr lang="en-US" altLang="zh-TW" dirty="0"/>
              <a:t>void *</a:t>
            </a:r>
            <a:r>
              <a:rPr lang="en-US" altLang="zh-TW" dirty="0" err="1"/>
              <a:t>dl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  <a:r>
              <a:rPr lang="en-US" altLang="zh-TW" dirty="0"/>
              <a:t>(</a:t>
            </a:r>
            <a:r>
              <a:rPr lang="en-US" altLang="zh-TW" dirty="0" err="1"/>
              <a:t>const</a:t>
            </a:r>
            <a:r>
              <a:rPr lang="en-US" altLang="zh-TW" dirty="0"/>
              <a:t> char *filename, </a:t>
            </a:r>
            <a:r>
              <a:rPr lang="en-US" altLang="zh-TW" dirty="0" err="1"/>
              <a:t>int</a:t>
            </a:r>
            <a:r>
              <a:rPr lang="en-US" altLang="zh-TW" dirty="0"/>
              <a:t> flag);  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sz="2000" dirty="0"/>
              <a:t>//</a:t>
            </a:r>
            <a:r>
              <a:rPr lang="zh-TW" altLang="en-US" sz="2000" dirty="0"/>
              <a:t>開啟載入 </a:t>
            </a:r>
            <a:r>
              <a:rPr lang="en-US" altLang="zh-TW" sz="2000" dirty="0"/>
              <a:t>filename </a:t>
            </a:r>
            <a:r>
              <a:rPr lang="zh-TW" altLang="en-US" sz="2000" dirty="0"/>
              <a:t>指定的 </a:t>
            </a:r>
            <a:r>
              <a:rPr lang="en-US" altLang="zh-TW" sz="2000" dirty="0"/>
              <a:t>library</a:t>
            </a:r>
            <a:r>
              <a:rPr lang="zh-TW" altLang="en-US" sz="2000" dirty="0"/>
              <a:t>。  </a:t>
            </a:r>
          </a:p>
          <a:p>
            <a:pPr marL="0" indent="0">
              <a:buNone/>
            </a:pPr>
            <a:r>
              <a:rPr lang="en-US" altLang="zh-TW" dirty="0"/>
              <a:t>void *</a:t>
            </a:r>
            <a:r>
              <a:rPr lang="en-US" altLang="zh-TW" dirty="0" err="1"/>
              <a:t>dl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</a:t>
            </a:r>
            <a:r>
              <a:rPr lang="en-US" altLang="zh-TW" dirty="0"/>
              <a:t>(void *handle, </a:t>
            </a:r>
            <a:r>
              <a:rPr lang="en-US" altLang="zh-TW" dirty="0" err="1"/>
              <a:t>const</a:t>
            </a:r>
            <a:r>
              <a:rPr lang="en-US" altLang="zh-TW" dirty="0"/>
              <a:t> char *symbol);  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sz="2200" dirty="0"/>
              <a:t>//</a:t>
            </a:r>
            <a:r>
              <a:rPr lang="zh-TW" altLang="en-US" sz="2200" dirty="0"/>
              <a:t>取得 </a:t>
            </a:r>
            <a:r>
              <a:rPr lang="en-US" altLang="zh-TW" sz="2200" dirty="0"/>
              <a:t>symbol </a:t>
            </a:r>
            <a:r>
              <a:rPr lang="zh-TW" altLang="en-US" sz="2200" dirty="0"/>
              <a:t>指定的</a:t>
            </a:r>
            <a:r>
              <a:rPr lang="en-US" altLang="zh-TW" sz="2200" dirty="0"/>
              <a:t>symbol name</a:t>
            </a:r>
            <a:r>
              <a:rPr lang="zh-TW" altLang="en-US" sz="2200" dirty="0"/>
              <a:t>在</a:t>
            </a:r>
            <a:r>
              <a:rPr lang="en-US" altLang="zh-TW" sz="2200" dirty="0"/>
              <a:t>library</a:t>
            </a:r>
            <a:r>
              <a:rPr lang="zh-TW" altLang="en-US" sz="2200" dirty="0"/>
              <a:t>被載入的記憶體位址。  </a:t>
            </a:r>
          </a:p>
          <a:p>
            <a:pPr marL="0" indent="0">
              <a:buNone/>
            </a:pP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dl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</a:t>
            </a:r>
            <a:r>
              <a:rPr lang="en-US" altLang="zh-TW" dirty="0"/>
              <a:t>(void *handle);  </a:t>
            </a:r>
          </a:p>
          <a:p>
            <a:pPr marL="0" indent="0">
              <a:buNone/>
            </a:pPr>
            <a:r>
              <a:rPr lang="en-US" altLang="zh-TW" sz="2000" dirty="0"/>
              <a:t>    //</a:t>
            </a:r>
            <a:r>
              <a:rPr lang="zh-TW" altLang="en-US" sz="2000" dirty="0"/>
              <a:t>關閉</a:t>
            </a:r>
            <a:r>
              <a:rPr lang="en-US" altLang="zh-TW" sz="2000" dirty="0" err="1"/>
              <a:t>dlopen</a:t>
            </a:r>
            <a:r>
              <a:rPr lang="zh-TW" altLang="en-US" sz="2000" dirty="0"/>
              <a:t>開啟的</a:t>
            </a:r>
            <a:r>
              <a:rPr lang="en-US" altLang="zh-TW" sz="2000" dirty="0"/>
              <a:t>handle</a:t>
            </a:r>
            <a:r>
              <a:rPr lang="zh-TW" altLang="en-US" sz="2000" dirty="0"/>
              <a:t>。  </a:t>
            </a:r>
          </a:p>
          <a:p>
            <a:pPr marL="0" indent="0">
              <a:buNone/>
            </a:pPr>
            <a:r>
              <a:rPr lang="en-US" altLang="zh-TW" dirty="0"/>
              <a:t>char *</a:t>
            </a:r>
            <a:r>
              <a:rPr lang="en-US" altLang="zh-TW" dirty="0" err="1"/>
              <a:t>dl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r>
              <a:rPr lang="en-US" altLang="zh-TW" dirty="0"/>
              <a:t>(void);  </a:t>
            </a:r>
          </a:p>
          <a:p>
            <a:pPr marL="0" indent="0">
              <a:buNone/>
            </a:pPr>
            <a:r>
              <a:rPr lang="en-US" altLang="zh-TW" sz="2300" dirty="0"/>
              <a:t>    //</a:t>
            </a:r>
            <a:r>
              <a:rPr lang="zh-TW" altLang="en-US" sz="2300" dirty="0"/>
              <a:t>傳回最近所發生的錯誤訊息。 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ynamicaaly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oaded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ibraries</a:t>
            </a:r>
          </a:p>
        </p:txBody>
      </p:sp>
      <p:sp>
        <p:nvSpPr>
          <p:cNvPr id="7" name="矩形 6"/>
          <p:cNvSpPr/>
          <p:nvPr/>
        </p:nvSpPr>
        <p:spPr>
          <a:xfrm>
            <a:off x="2514600" y="6030010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https://puremonkey2010.blogspot.tw/2010/09/linux-gcc-library.html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954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17591" y="451752"/>
            <a:ext cx="3477509" cy="593407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dlfcn.h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stdlib.h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</a:t>
            </a:r>
          </a:p>
          <a:p>
            <a:pPr marL="0" indent="0">
              <a:buNone/>
            </a:pP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main()  {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void *handle;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void (*f)();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char *error;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 =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dlopen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("./libmylib.so", RTLD_LAZY);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if( !handle ) {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fputs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dlerror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(),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stderr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exit(1);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}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= </a:t>
            </a:r>
            <a:r>
              <a:rPr lang="en-US" altLang="zh-TW" sz="3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dlsym</a:t>
            </a:r>
            <a:r>
              <a:rPr lang="en-US" altLang="zh-TW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(handle, "hello");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if(( error=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dlerror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())!=NULL) {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fputs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(error,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stderr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exit(1);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}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f();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dlclose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(handle);  }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ynamicaaly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oaded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ibraries</a:t>
            </a:r>
          </a:p>
        </p:txBody>
      </p:sp>
      <p:sp>
        <p:nvSpPr>
          <p:cNvPr id="5" name="矩形 4"/>
          <p:cNvSpPr/>
          <p:nvPr/>
        </p:nvSpPr>
        <p:spPr>
          <a:xfrm>
            <a:off x="6041762" y="2044482"/>
            <a:ext cx="3086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1200" dirty="0"/>
              <a:t>/* </a:t>
            </a:r>
            <a:r>
              <a:rPr lang="zh-TW" altLang="en-US" sz="1200" dirty="0"/>
              <a:t>開啟之前所撰寫的 </a:t>
            </a:r>
            <a:r>
              <a:rPr lang="en-US" altLang="zh-TW" sz="1200" dirty="0"/>
              <a:t>libmylib.so </a:t>
            </a:r>
            <a:r>
              <a:rPr lang="zh-TW" altLang="en-US" sz="1200" dirty="0"/>
              <a:t>程式庫 *</a:t>
            </a:r>
            <a:r>
              <a:rPr lang="en-US" altLang="zh-TW" sz="1200" dirty="0"/>
              <a:t>/  </a:t>
            </a:r>
            <a:endParaRPr lang="zh-TW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4778290" y="3768209"/>
            <a:ext cx="3740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/* </a:t>
            </a:r>
            <a:r>
              <a:rPr lang="zh-TW" altLang="en-US" dirty="0"/>
              <a:t>取得 </a:t>
            </a:r>
            <a:r>
              <a:rPr lang="en-US" altLang="zh-TW" dirty="0"/>
              <a:t>hello function </a:t>
            </a:r>
            <a:r>
              <a:rPr lang="zh-TW" altLang="en-US" dirty="0"/>
              <a:t>的 </a:t>
            </a:r>
            <a:r>
              <a:rPr lang="en-US" altLang="zh-TW" dirty="0"/>
              <a:t>address */ 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487056" y="5673209"/>
            <a:ext cx="228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/* </a:t>
            </a:r>
            <a:r>
              <a:rPr lang="zh-TW" altLang="en-US" dirty="0"/>
              <a:t>呼叫該 </a:t>
            </a:r>
            <a:r>
              <a:rPr lang="en-US" altLang="zh-TW" dirty="0"/>
              <a:t>function */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97586" y="82420"/>
            <a:ext cx="984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dl_test.c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102265" y="568881"/>
            <a:ext cx="27764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en-US" altLang="zh-TW" dirty="0" err="1" smtClean="0"/>
              <a:t>dl_test.c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ldl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smtClean="0"/>
              <a:t>–o </a:t>
            </a:r>
            <a:r>
              <a:rPr lang="en-US" altLang="zh-TW" dirty="0" err="1"/>
              <a:t>dl_test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14600" y="6477000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https://puremonkey2010.blogspot.tw/2010/09/linux-gcc-library.html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06954" y="1232714"/>
            <a:ext cx="97629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./</a:t>
            </a:r>
            <a:r>
              <a:rPr lang="en-US" altLang="zh-TW" dirty="0" err="1" smtClean="0"/>
              <a:t>dl_test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48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GCC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6117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GCC </a:t>
            </a:r>
            <a:r>
              <a:rPr lang="zh-TW" altLang="en-US" dirty="0" smtClean="0"/>
              <a:t>編譯器指令參數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170432"/>
              </p:ext>
            </p:extLst>
          </p:nvPr>
        </p:nvGraphicFramePr>
        <p:xfrm>
          <a:off x="495299" y="1206500"/>
          <a:ext cx="785812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226"/>
                <a:gridCol w="5676899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只進行前置處理並把前置處理結果輸出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只編譯不連結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-o &lt;filename&gt;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指定輸出檔案名稱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-S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產生組合語言程式碼檔案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-O0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闢閉所有最佳化選項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-g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編譯結果中加入除錯資訊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-shared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產生共用物件檔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-static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使用靜態連結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啟用對原始碼中的多數編譯警告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</a:t>
                      </a:r>
                      <a:r>
                        <a:rPr lang="en-US" altLang="zh-TW" dirty="0" err="1" smtClean="0"/>
                        <a:t>fno</a:t>
                      </a:r>
                      <a:r>
                        <a:rPr lang="en-US" altLang="zh-TW" dirty="0" smtClean="0"/>
                        <a:t>-stack-protector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關閉堆疊保護功能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09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/>
              <a:t>作業</a:t>
            </a:r>
            <a:r>
              <a:rPr lang="en-US" altLang="zh-TW" sz="3600" dirty="0" smtClean="0"/>
              <a:t>:</a:t>
            </a:r>
          </a:p>
          <a:p>
            <a:pPr algn="ctr"/>
            <a:r>
              <a:rPr lang="zh-TW" altLang="en-US" sz="3600" dirty="0" smtClean="0"/>
              <a:t>閱讀與分</a:t>
            </a:r>
            <a:r>
              <a:rPr lang="zh-TW" altLang="en-US" sz="3600" dirty="0"/>
              <a:t>析</a:t>
            </a:r>
          </a:p>
        </p:txBody>
      </p:sp>
    </p:spTree>
    <p:extLst>
      <p:ext uri="{BB962C8B-B14F-4D97-AF65-F5344CB8AC3E}">
        <p14:creationId xmlns:p14="http://schemas.microsoft.com/office/powerpoint/2010/main" val="1021855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48000" y="2021682"/>
            <a:ext cx="4114800" cy="279421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main()</a:t>
            </a:r>
          </a:p>
          <a:p>
            <a:pPr marL="0" indent="0">
              <a:buNone/>
            </a:pPr>
            <a:r>
              <a:rPr lang="en-US" altLang="zh-TW" dirty="0" smtClean="0"/>
              <a:t>{</a:t>
            </a:r>
          </a:p>
          <a:p>
            <a:pPr marL="0" indent="0">
              <a:buNone/>
            </a:pPr>
            <a:r>
              <a:rPr lang="en-US" altLang="zh-TW" dirty="0" smtClean="0"/>
              <a:t>   </a:t>
            </a:r>
            <a:r>
              <a:rPr lang="en-US" altLang="zh-TW" dirty="0" err="1" smtClean="0"/>
              <a:t>printf</a:t>
            </a:r>
            <a:r>
              <a:rPr lang="en-US" altLang="zh-TW" dirty="0" smtClean="0"/>
              <a:t>("Hello </a:t>
            </a:r>
            <a:r>
              <a:rPr lang="en-US" altLang="zh-TW" dirty="0" err="1" smtClean="0"/>
              <a:t>CTFer</a:t>
            </a:r>
            <a:r>
              <a:rPr lang="en-US" altLang="zh-TW" dirty="0" smtClean="0"/>
              <a:t>\n ”);</a:t>
            </a:r>
          </a:p>
          <a:p>
            <a:pPr marL="0" indent="0">
              <a:buNone/>
            </a:pPr>
            <a:r>
              <a:rPr lang="en-US" altLang="zh-TW" dirty="0" smtClean="0"/>
              <a:t>   return 0;</a:t>
            </a:r>
          </a:p>
          <a:p>
            <a:pPr marL="0" indent="0">
              <a:buNone/>
            </a:pPr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 World</a:t>
            </a: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變形金剛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dirty="0" smtClean="0"/>
              <a:t>Hello </a:t>
            </a:r>
            <a:r>
              <a:rPr lang="en-US" altLang="zh-TW" dirty="0" err="1" smtClean="0"/>
              <a:t>CTFer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694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1949" y="295275"/>
            <a:ext cx="1076325" cy="766764"/>
          </a:xfrm>
        </p:spPr>
        <p:txBody>
          <a:bodyPr/>
          <a:lstStyle/>
          <a:p>
            <a:r>
              <a:rPr lang="en-US" altLang="zh-TW" dirty="0" smtClean="0"/>
              <a:t>Ch2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712" y="1495424"/>
            <a:ext cx="2333669" cy="4324351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619376" y="3683001"/>
            <a:ext cx="2895600" cy="279400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#include "</a:t>
            </a:r>
            <a:r>
              <a:rPr lang="en-US" altLang="zh-TW" dirty="0" err="1"/>
              <a:t>function.h</a:t>
            </a:r>
            <a:r>
              <a:rPr lang="en-US" altLang="zh-TW" dirty="0"/>
              <a:t>"</a:t>
            </a:r>
          </a:p>
          <a:p>
            <a:pPr marL="0" indent="0">
              <a:buNone/>
            </a:pPr>
            <a:r>
              <a:rPr lang="en-US" altLang="zh-TW" dirty="0"/>
              <a:t>extern 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nCompletionStatus</a:t>
            </a:r>
            <a:r>
              <a:rPr lang="en-US" altLang="zh-TW" dirty="0"/>
              <a:t> = 0;</a:t>
            </a:r>
          </a:p>
          <a:p>
            <a:pPr marL="0" indent="0">
              <a:buNone/>
            </a:pPr>
            <a:r>
              <a:rPr lang="en-US" altLang="zh-TW" dirty="0" err="1"/>
              <a:t>int</a:t>
            </a:r>
            <a:r>
              <a:rPr lang="en-US" altLang="zh-TW" dirty="0"/>
              <a:t> main(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argc</a:t>
            </a:r>
            <a:r>
              <a:rPr lang="en-US" altLang="zh-TW" dirty="0"/>
              <a:t>, char* </a:t>
            </a:r>
            <a:r>
              <a:rPr lang="en-US" altLang="zh-TW" dirty="0" err="1"/>
              <a:t>argv</a:t>
            </a:r>
            <a:r>
              <a:rPr lang="en-US" altLang="zh-TW" dirty="0"/>
              <a:t>[])</a:t>
            </a:r>
          </a:p>
          <a:p>
            <a:pPr marL="0" indent="0">
              <a:buNone/>
            </a:pPr>
            <a:r>
              <a:rPr lang="en-US" altLang="zh-TW" dirty="0"/>
              <a:t>{</a:t>
            </a:r>
          </a:p>
          <a:p>
            <a:pPr marL="457200" lvl="1" indent="0">
              <a:buNone/>
            </a:pPr>
            <a:r>
              <a:rPr lang="en-US" altLang="zh-TW" dirty="0"/>
              <a:t>float x = 1.0;</a:t>
            </a:r>
          </a:p>
          <a:p>
            <a:pPr marL="457200" lvl="1" indent="0">
              <a:buNone/>
            </a:pPr>
            <a:r>
              <a:rPr lang="en-US" altLang="zh-TW" dirty="0"/>
              <a:t>float y = 5.0;</a:t>
            </a:r>
          </a:p>
          <a:p>
            <a:pPr marL="457200" lvl="1" indent="0">
              <a:buNone/>
            </a:pPr>
            <a:r>
              <a:rPr lang="en-US" altLang="zh-TW" dirty="0"/>
              <a:t>float z;</a:t>
            </a:r>
          </a:p>
          <a:p>
            <a:pPr marL="457200" lvl="1" indent="0">
              <a:buNone/>
            </a:pPr>
            <a:r>
              <a:rPr lang="en-US" altLang="zh-TW" dirty="0"/>
              <a:t>z = </a:t>
            </a:r>
            <a:r>
              <a:rPr lang="en-US" altLang="zh-TW" dirty="0" err="1"/>
              <a:t>add_and_multiply</a:t>
            </a:r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);</a:t>
            </a:r>
          </a:p>
          <a:p>
            <a:pPr marL="457200" lvl="1" indent="0">
              <a:buNone/>
            </a:pPr>
            <a:r>
              <a:rPr lang="en-US" altLang="zh-TW" dirty="0" err="1"/>
              <a:t>nCompletionStatus</a:t>
            </a:r>
            <a:r>
              <a:rPr lang="en-US" altLang="zh-TW" dirty="0"/>
              <a:t> = 1;</a:t>
            </a:r>
          </a:p>
          <a:p>
            <a:pPr marL="457200" lvl="1" indent="0">
              <a:buNone/>
            </a:pPr>
            <a:r>
              <a:rPr lang="en-US" altLang="zh-TW" dirty="0"/>
              <a:t>return 0;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19375" y="3177659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main.c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76825" y="165597"/>
            <a:ext cx="3895725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nCompletionStatus</a:t>
            </a:r>
            <a:r>
              <a:rPr lang="en-US" altLang="zh-TW" dirty="0"/>
              <a:t> = 0;</a:t>
            </a:r>
          </a:p>
          <a:p>
            <a:r>
              <a:rPr lang="en-US" altLang="zh-TW" dirty="0"/>
              <a:t>float add(float x, float y)</a:t>
            </a:r>
          </a:p>
          <a:p>
            <a:r>
              <a:rPr lang="en-US" altLang="zh-TW" dirty="0"/>
              <a:t>{</a:t>
            </a:r>
          </a:p>
          <a:p>
            <a:pPr lvl="1"/>
            <a:r>
              <a:rPr lang="en-US" altLang="zh-TW" dirty="0"/>
              <a:t>float z = x + y;</a:t>
            </a:r>
          </a:p>
          <a:p>
            <a:pPr lvl="1"/>
            <a:r>
              <a:rPr lang="en-US" altLang="zh-TW" dirty="0"/>
              <a:t>return z;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float </a:t>
            </a:r>
            <a:r>
              <a:rPr lang="en-US" altLang="zh-TW" dirty="0" err="1"/>
              <a:t>add_and_multiply</a:t>
            </a:r>
            <a:r>
              <a:rPr lang="en-US" altLang="zh-TW" dirty="0"/>
              <a:t>(float x, float y)</a:t>
            </a:r>
          </a:p>
          <a:p>
            <a:r>
              <a:rPr lang="en-US" altLang="zh-TW" dirty="0"/>
              <a:t>{</a:t>
            </a:r>
          </a:p>
          <a:p>
            <a:pPr lvl="1"/>
            <a:r>
              <a:rPr lang="en-US" altLang="zh-TW" dirty="0"/>
              <a:t>float z = add(</a:t>
            </a:r>
            <a:r>
              <a:rPr lang="en-US" altLang="zh-TW" dirty="0" err="1"/>
              <a:t>x,y</a:t>
            </a:r>
            <a:r>
              <a:rPr lang="en-US" altLang="zh-TW" dirty="0"/>
              <a:t>);</a:t>
            </a:r>
          </a:p>
          <a:p>
            <a:pPr lvl="1"/>
            <a:r>
              <a:rPr lang="en-US" altLang="zh-TW" dirty="0"/>
              <a:t>z *= MULTIPLIER;</a:t>
            </a:r>
          </a:p>
          <a:p>
            <a:pPr lvl="1"/>
            <a:r>
              <a:rPr lang="en-US" altLang="zh-TW" dirty="0"/>
              <a:t>return z;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14925" y="4353086"/>
            <a:ext cx="3857625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#pragma once</a:t>
            </a:r>
          </a:p>
          <a:p>
            <a:r>
              <a:rPr lang="en-US" altLang="zh-TW" dirty="0"/>
              <a:t>#define FIRST_OPTION</a:t>
            </a:r>
          </a:p>
          <a:p>
            <a:r>
              <a:rPr lang="en-US" altLang="zh-TW" dirty="0"/>
              <a:t>#</a:t>
            </a:r>
            <a:r>
              <a:rPr lang="en-US" altLang="zh-TW" dirty="0" err="1"/>
              <a:t>ifdef</a:t>
            </a:r>
            <a:r>
              <a:rPr lang="en-US" altLang="zh-TW" dirty="0"/>
              <a:t> FIRST_OPTION</a:t>
            </a:r>
          </a:p>
          <a:p>
            <a:r>
              <a:rPr lang="en-US" altLang="zh-TW" dirty="0"/>
              <a:t>#define MULTIPLIER (3.0)</a:t>
            </a:r>
          </a:p>
          <a:p>
            <a:r>
              <a:rPr lang="en-US" altLang="zh-TW" dirty="0"/>
              <a:t>#else</a:t>
            </a:r>
          </a:p>
          <a:p>
            <a:r>
              <a:rPr lang="en-US" altLang="zh-TW" dirty="0"/>
              <a:t>#define MULTIPLIER (2.0)#</a:t>
            </a:r>
            <a:r>
              <a:rPr lang="en-US" altLang="zh-TW" dirty="0" err="1"/>
              <a:t>endif</a:t>
            </a:r>
            <a:endParaRPr lang="en-US" altLang="zh-TW" dirty="0"/>
          </a:p>
          <a:p>
            <a:r>
              <a:rPr lang="en-US" altLang="zh-TW" dirty="0"/>
              <a:t>float </a:t>
            </a:r>
            <a:r>
              <a:rPr lang="en-US" altLang="zh-TW" dirty="0" err="1"/>
              <a:t>add_and_multiply</a:t>
            </a:r>
            <a:r>
              <a:rPr lang="en-US" altLang="zh-TW" dirty="0"/>
              <a:t>(float x, float y);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636971" y="398375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function.h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51196" y="165597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function.c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1903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624" y="365125"/>
            <a:ext cx="6163844" cy="60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74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706" y="1907998"/>
            <a:ext cx="7100588" cy="3597452"/>
          </a:xfrm>
          <a:prstGeom prst="rect">
            <a:avLst/>
          </a:prstGeom>
        </p:spPr>
      </p:pic>
      <p:sp>
        <p:nvSpPr>
          <p:cNvPr id="4" name="矩形圖說文字 3"/>
          <p:cNvSpPr/>
          <p:nvPr/>
        </p:nvSpPr>
        <p:spPr>
          <a:xfrm>
            <a:off x="0" y="0"/>
            <a:ext cx="9144000" cy="89535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Linking </a:t>
            </a:r>
            <a:r>
              <a:rPr lang="en-US" altLang="zh-TW" sz="3200" dirty="0" smtClean="0"/>
              <a:t>Stages</a:t>
            </a:r>
          </a:p>
          <a:p>
            <a:r>
              <a:rPr lang="en-US" altLang="zh-TW" sz="3200" dirty="0" smtClean="0"/>
              <a:t>Relocation(</a:t>
            </a:r>
            <a:r>
              <a:rPr lang="zh-TW" altLang="en-US" sz="3200" dirty="0" smtClean="0"/>
              <a:t>重定位</a:t>
            </a:r>
            <a:r>
              <a:rPr lang="en-US" altLang="zh-TW" sz="3200" dirty="0"/>
              <a:t>)+Resolving References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1215159" y="1538666"/>
            <a:ext cx="2007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Relocation(</a:t>
            </a:r>
            <a:r>
              <a:rPr lang="zh-TW" altLang="en-US" dirty="0"/>
              <a:t>重定位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509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32" y="1177925"/>
            <a:ext cx="3366018" cy="5399726"/>
          </a:xfrm>
          <a:prstGeom prst="rect">
            <a:avLst/>
          </a:prstGeom>
        </p:spPr>
      </p:pic>
      <p:sp>
        <p:nvSpPr>
          <p:cNvPr id="4" name="矩形圖說文字 3"/>
          <p:cNvSpPr/>
          <p:nvPr/>
        </p:nvSpPr>
        <p:spPr>
          <a:xfrm>
            <a:off x="0" y="0"/>
            <a:ext cx="9144000" cy="89535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Linking </a:t>
            </a:r>
            <a:r>
              <a:rPr lang="en-US" altLang="zh-TW" sz="3200" dirty="0" smtClean="0"/>
              <a:t>Stages</a:t>
            </a:r>
          </a:p>
          <a:p>
            <a:r>
              <a:rPr lang="en-US" altLang="zh-TW" sz="3200" dirty="0" smtClean="0"/>
              <a:t>Relocation(</a:t>
            </a:r>
            <a:r>
              <a:rPr lang="zh-TW" altLang="en-US" sz="3200" dirty="0" smtClean="0"/>
              <a:t>重定位</a:t>
            </a:r>
            <a:r>
              <a:rPr lang="en-US" altLang="zh-TW" sz="3200" dirty="0"/>
              <a:t>)+Resolving References</a:t>
            </a:r>
            <a:endParaRPr lang="zh-TW" altLang="en-US" sz="3200" dirty="0"/>
          </a:p>
        </p:txBody>
      </p:sp>
      <p:sp>
        <p:nvSpPr>
          <p:cNvPr id="7" name="向右箭號 6"/>
          <p:cNvSpPr/>
          <p:nvPr/>
        </p:nvSpPr>
        <p:spPr>
          <a:xfrm>
            <a:off x="3600450" y="3448050"/>
            <a:ext cx="771525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013979"/>
            <a:ext cx="4213453" cy="556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2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09901" y="581283"/>
            <a:ext cx="5353050" cy="571500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Using built-in specs.</a:t>
            </a:r>
          </a:p>
          <a:p>
            <a:pPr marL="0" indent="0">
              <a:buNone/>
            </a:pPr>
            <a:r>
              <a:rPr lang="en-US" altLang="zh-TW" dirty="0"/>
              <a:t>COLLECT_GCC=</a:t>
            </a:r>
            <a:r>
              <a:rPr lang="en-US" altLang="zh-TW" dirty="0" err="1"/>
              <a:t>gcc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COLLECT_LTO_WRAPPER=/</a:t>
            </a:r>
            <a:r>
              <a:rPr lang="en-US" altLang="zh-TW" dirty="0" err="1"/>
              <a:t>usr</a:t>
            </a:r>
            <a:r>
              <a:rPr lang="en-US" altLang="zh-TW" dirty="0"/>
              <a:t>/lib/</a:t>
            </a:r>
            <a:r>
              <a:rPr lang="en-US" altLang="zh-TW" dirty="0" err="1"/>
              <a:t>gcc</a:t>
            </a:r>
            <a:r>
              <a:rPr lang="en-US" altLang="zh-TW" dirty="0"/>
              <a:t>/x86_64-linux-gnu/6/</a:t>
            </a:r>
            <a:r>
              <a:rPr lang="en-US" altLang="zh-TW" dirty="0" err="1"/>
              <a:t>lto</a:t>
            </a:r>
            <a:r>
              <a:rPr lang="en-US" altLang="zh-TW" dirty="0"/>
              <a:t>-wrapper</a:t>
            </a:r>
          </a:p>
          <a:p>
            <a:pPr marL="0" indent="0">
              <a:buNone/>
            </a:pPr>
            <a:r>
              <a:rPr lang="en-US" altLang="zh-TW" dirty="0"/>
              <a:t>Target: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x86_64-linux-gnu</a:t>
            </a:r>
          </a:p>
          <a:p>
            <a:pPr marL="0" indent="0">
              <a:buNone/>
            </a:pPr>
            <a:r>
              <a:rPr lang="en-US" altLang="zh-TW" dirty="0"/>
              <a:t>Configured with: ../</a:t>
            </a:r>
            <a:r>
              <a:rPr lang="en-US" altLang="zh-TW" dirty="0" err="1"/>
              <a:t>src</a:t>
            </a:r>
            <a:r>
              <a:rPr lang="en-US" altLang="zh-TW" dirty="0"/>
              <a:t>/configure -v --with-</a:t>
            </a:r>
            <a:r>
              <a:rPr lang="en-US" altLang="zh-TW" dirty="0" err="1"/>
              <a:t>pkgversion</a:t>
            </a:r>
            <a:r>
              <a:rPr lang="en-US" altLang="zh-TW" dirty="0"/>
              <a:t>='</a:t>
            </a:r>
            <a:r>
              <a:rPr lang="en-US" altLang="zh-TW" dirty="0" err="1"/>
              <a:t>Debian</a:t>
            </a:r>
            <a:r>
              <a:rPr lang="en-US" altLang="zh-TW" dirty="0"/>
              <a:t> 6.3.0-12' --with-</a:t>
            </a:r>
            <a:r>
              <a:rPr lang="en-US" altLang="zh-TW" dirty="0" err="1"/>
              <a:t>bugurl</a:t>
            </a:r>
            <a:r>
              <a:rPr lang="en-US" altLang="zh-TW" dirty="0"/>
              <a:t>=file:///usr/share/doc/gcc-6/README.Bugs --enable-languages=</a:t>
            </a:r>
            <a:r>
              <a:rPr lang="en-US" altLang="zh-TW" dirty="0" err="1"/>
              <a:t>c,ada,c</a:t>
            </a:r>
            <a:r>
              <a:rPr lang="en-US" altLang="zh-TW" dirty="0"/>
              <a:t>++,</a:t>
            </a:r>
            <a:r>
              <a:rPr lang="en-US" altLang="zh-TW" dirty="0" err="1"/>
              <a:t>java,go,d,fortran,objc,obj-c</a:t>
            </a:r>
            <a:r>
              <a:rPr lang="en-US" altLang="zh-TW" dirty="0"/>
              <a:t>++ --prefix=/</a:t>
            </a:r>
            <a:r>
              <a:rPr lang="en-US" altLang="zh-TW" dirty="0" err="1"/>
              <a:t>usr</a:t>
            </a:r>
            <a:r>
              <a:rPr lang="en-US" altLang="zh-TW" dirty="0"/>
              <a:t> --program-suffix=-6 --program-prefix=x86_64-linux-gnu- --enable-shared --enable-linker-build-id --</a:t>
            </a:r>
            <a:r>
              <a:rPr lang="en-US" altLang="zh-TW" dirty="0" err="1"/>
              <a:t>libexecdir</a:t>
            </a:r>
            <a:r>
              <a:rPr lang="en-US" altLang="zh-TW" dirty="0"/>
              <a:t>=/</a:t>
            </a:r>
            <a:r>
              <a:rPr lang="en-US" altLang="zh-TW" dirty="0" err="1"/>
              <a:t>usr</a:t>
            </a:r>
            <a:r>
              <a:rPr lang="en-US" altLang="zh-TW" dirty="0"/>
              <a:t>/lib --without-included-</a:t>
            </a:r>
            <a:r>
              <a:rPr lang="en-US" altLang="zh-TW" dirty="0" err="1"/>
              <a:t>gettext</a:t>
            </a:r>
            <a:r>
              <a:rPr lang="en-US" altLang="zh-TW" dirty="0"/>
              <a:t> --enable-threads=</a:t>
            </a:r>
            <a:r>
              <a:rPr lang="en-US" altLang="zh-TW" dirty="0" err="1"/>
              <a:t>posix</a:t>
            </a:r>
            <a:r>
              <a:rPr lang="en-US" altLang="zh-TW" dirty="0"/>
              <a:t> --</a:t>
            </a:r>
            <a:r>
              <a:rPr lang="en-US" altLang="zh-TW" dirty="0" err="1"/>
              <a:t>libdir</a:t>
            </a:r>
            <a:r>
              <a:rPr lang="en-US" altLang="zh-TW" dirty="0"/>
              <a:t>=/</a:t>
            </a:r>
            <a:r>
              <a:rPr lang="en-US" altLang="zh-TW" dirty="0" err="1"/>
              <a:t>usr</a:t>
            </a:r>
            <a:r>
              <a:rPr lang="en-US" altLang="zh-TW" dirty="0"/>
              <a:t>/lib --enable-</a:t>
            </a:r>
            <a:r>
              <a:rPr lang="en-US" altLang="zh-TW" dirty="0" err="1"/>
              <a:t>nls</a:t>
            </a:r>
            <a:r>
              <a:rPr lang="en-US" altLang="zh-TW" dirty="0"/>
              <a:t> --with-</a:t>
            </a:r>
            <a:r>
              <a:rPr lang="en-US" altLang="zh-TW" dirty="0" err="1"/>
              <a:t>sysroot</a:t>
            </a:r>
            <a:r>
              <a:rPr lang="en-US" altLang="zh-TW" dirty="0"/>
              <a:t>=/ --enable-</a:t>
            </a:r>
            <a:r>
              <a:rPr lang="en-US" altLang="zh-TW" dirty="0" err="1"/>
              <a:t>clocale</a:t>
            </a:r>
            <a:r>
              <a:rPr lang="en-US" altLang="zh-TW" dirty="0"/>
              <a:t>=gnu --enable-</a:t>
            </a:r>
            <a:r>
              <a:rPr lang="en-US" altLang="zh-TW" dirty="0" err="1"/>
              <a:t>libstdcxx</a:t>
            </a:r>
            <a:r>
              <a:rPr lang="en-US" altLang="zh-TW" dirty="0"/>
              <a:t>-debug --enable-</a:t>
            </a:r>
            <a:r>
              <a:rPr lang="en-US" altLang="zh-TW" dirty="0" err="1"/>
              <a:t>libstdcxx</a:t>
            </a:r>
            <a:r>
              <a:rPr lang="en-US" altLang="zh-TW" dirty="0"/>
              <a:t>-time=yes --with-default-</a:t>
            </a:r>
            <a:r>
              <a:rPr lang="en-US" altLang="zh-TW" dirty="0" err="1"/>
              <a:t>libstdcxx</a:t>
            </a:r>
            <a:r>
              <a:rPr lang="en-US" altLang="zh-TW" dirty="0"/>
              <a:t>-</a:t>
            </a:r>
            <a:r>
              <a:rPr lang="en-US" altLang="zh-TW" dirty="0" err="1"/>
              <a:t>abi</a:t>
            </a:r>
            <a:r>
              <a:rPr lang="en-US" altLang="zh-TW" dirty="0"/>
              <a:t>=new --enable-gnu-unique-object --disable-</a:t>
            </a:r>
            <a:r>
              <a:rPr lang="en-US" altLang="zh-TW" dirty="0" err="1"/>
              <a:t>vtable</a:t>
            </a:r>
            <a:r>
              <a:rPr lang="en-US" altLang="zh-TW" dirty="0"/>
              <a:t>-verify --enable-</a:t>
            </a:r>
            <a:r>
              <a:rPr lang="en-US" altLang="zh-TW" dirty="0" err="1"/>
              <a:t>libmpx</a:t>
            </a:r>
            <a:r>
              <a:rPr lang="en-US" altLang="zh-TW" dirty="0"/>
              <a:t> --enable-plugin --enable-default-pie --with-system-</a:t>
            </a:r>
            <a:r>
              <a:rPr lang="en-US" altLang="zh-TW" dirty="0" err="1"/>
              <a:t>zlib</a:t>
            </a:r>
            <a:r>
              <a:rPr lang="en-US" altLang="zh-TW" dirty="0"/>
              <a:t> --disable-browser-plugin --enable-java-</a:t>
            </a:r>
            <a:r>
              <a:rPr lang="en-US" altLang="zh-TW" dirty="0" err="1"/>
              <a:t>awt</a:t>
            </a:r>
            <a:r>
              <a:rPr lang="en-US" altLang="zh-TW" dirty="0"/>
              <a:t>=</a:t>
            </a:r>
            <a:r>
              <a:rPr lang="en-US" altLang="zh-TW" dirty="0" err="1"/>
              <a:t>gtk</a:t>
            </a:r>
            <a:r>
              <a:rPr lang="en-US" altLang="zh-TW" dirty="0"/>
              <a:t> --enable-</a:t>
            </a:r>
            <a:r>
              <a:rPr lang="en-US" altLang="zh-TW" dirty="0" err="1"/>
              <a:t>gtk</a:t>
            </a:r>
            <a:r>
              <a:rPr lang="en-US" altLang="zh-TW" dirty="0"/>
              <a:t>-</a:t>
            </a:r>
            <a:r>
              <a:rPr lang="en-US" altLang="zh-TW" dirty="0" err="1"/>
              <a:t>cairo</a:t>
            </a:r>
            <a:r>
              <a:rPr lang="en-US" altLang="zh-TW" dirty="0"/>
              <a:t> --with-java-home=/</a:t>
            </a:r>
            <a:r>
              <a:rPr lang="en-US" altLang="zh-TW" dirty="0" err="1"/>
              <a:t>usr</a:t>
            </a:r>
            <a:r>
              <a:rPr lang="en-US" altLang="zh-TW" dirty="0"/>
              <a:t>/lib/</a:t>
            </a:r>
            <a:r>
              <a:rPr lang="en-US" altLang="zh-TW" dirty="0" err="1"/>
              <a:t>jvm</a:t>
            </a:r>
            <a:r>
              <a:rPr lang="en-US" altLang="zh-TW" dirty="0"/>
              <a:t>/java-1.5.0-gcj-6-amd64/</a:t>
            </a:r>
            <a:r>
              <a:rPr lang="en-US" altLang="zh-TW" dirty="0" err="1"/>
              <a:t>jre</a:t>
            </a:r>
            <a:r>
              <a:rPr lang="en-US" altLang="zh-TW" dirty="0"/>
              <a:t> --enable-java-home --with-</a:t>
            </a:r>
            <a:r>
              <a:rPr lang="en-US" altLang="zh-TW" dirty="0" err="1"/>
              <a:t>jvm</a:t>
            </a:r>
            <a:r>
              <a:rPr lang="en-US" altLang="zh-TW" dirty="0"/>
              <a:t>-root-</a:t>
            </a:r>
            <a:r>
              <a:rPr lang="en-US" altLang="zh-TW" dirty="0" err="1"/>
              <a:t>dir</a:t>
            </a:r>
            <a:r>
              <a:rPr lang="en-US" altLang="zh-TW" dirty="0"/>
              <a:t>=/</a:t>
            </a:r>
            <a:r>
              <a:rPr lang="en-US" altLang="zh-TW" dirty="0" err="1"/>
              <a:t>usr</a:t>
            </a:r>
            <a:r>
              <a:rPr lang="en-US" altLang="zh-TW" dirty="0"/>
              <a:t>/lib/</a:t>
            </a:r>
            <a:r>
              <a:rPr lang="en-US" altLang="zh-TW" dirty="0" err="1"/>
              <a:t>jvm</a:t>
            </a:r>
            <a:r>
              <a:rPr lang="en-US" altLang="zh-TW" dirty="0"/>
              <a:t>/java-1.5.0-gcj-6-amd64 --with-</a:t>
            </a:r>
            <a:r>
              <a:rPr lang="en-US" altLang="zh-TW" dirty="0" err="1"/>
              <a:t>jvm</a:t>
            </a:r>
            <a:r>
              <a:rPr lang="en-US" altLang="zh-TW" dirty="0"/>
              <a:t>-jar-</a:t>
            </a:r>
            <a:r>
              <a:rPr lang="en-US" altLang="zh-TW" dirty="0" err="1"/>
              <a:t>dir</a:t>
            </a:r>
            <a:r>
              <a:rPr lang="en-US" altLang="zh-TW" dirty="0"/>
              <a:t>=/</a:t>
            </a:r>
            <a:r>
              <a:rPr lang="en-US" altLang="zh-TW" dirty="0" err="1"/>
              <a:t>usr</a:t>
            </a:r>
            <a:r>
              <a:rPr lang="en-US" altLang="zh-TW" dirty="0"/>
              <a:t>/lib/</a:t>
            </a:r>
            <a:r>
              <a:rPr lang="en-US" altLang="zh-TW" dirty="0" err="1"/>
              <a:t>jvm</a:t>
            </a:r>
            <a:r>
              <a:rPr lang="en-US" altLang="zh-TW" dirty="0"/>
              <a:t>-exports/java-1.5.0-gcj-6-amd64 --with-arch-directory=amd64 --with-</a:t>
            </a:r>
            <a:r>
              <a:rPr lang="en-US" altLang="zh-TW" dirty="0" err="1"/>
              <a:t>ecj</a:t>
            </a:r>
            <a:r>
              <a:rPr lang="en-US" altLang="zh-TW" dirty="0"/>
              <a:t>-jar=/</a:t>
            </a:r>
            <a:r>
              <a:rPr lang="en-US" altLang="zh-TW" dirty="0" err="1"/>
              <a:t>usr</a:t>
            </a:r>
            <a:r>
              <a:rPr lang="en-US" altLang="zh-TW" dirty="0"/>
              <a:t>/share/java/eclipse-ecj.jar --with-target-system-</a:t>
            </a:r>
            <a:r>
              <a:rPr lang="en-US" altLang="zh-TW" dirty="0" err="1"/>
              <a:t>zlib</a:t>
            </a:r>
            <a:r>
              <a:rPr lang="en-US" altLang="zh-TW" dirty="0"/>
              <a:t> --enable-</a:t>
            </a:r>
            <a:r>
              <a:rPr lang="en-US" altLang="zh-TW" dirty="0" err="1"/>
              <a:t>objc</a:t>
            </a:r>
            <a:r>
              <a:rPr lang="en-US" altLang="zh-TW" dirty="0"/>
              <a:t>-</a:t>
            </a:r>
            <a:r>
              <a:rPr lang="en-US" altLang="zh-TW" dirty="0" err="1"/>
              <a:t>gc</a:t>
            </a:r>
            <a:r>
              <a:rPr lang="en-US" altLang="zh-TW" dirty="0"/>
              <a:t>=auto --enable-</a:t>
            </a:r>
            <a:r>
              <a:rPr lang="en-US" altLang="zh-TW" dirty="0" err="1"/>
              <a:t>multiarch</a:t>
            </a:r>
            <a:r>
              <a:rPr lang="en-US" altLang="zh-TW" dirty="0"/>
              <a:t> --with-arch-32=i686 --with-</a:t>
            </a:r>
            <a:r>
              <a:rPr lang="en-US" altLang="zh-TW" dirty="0" err="1"/>
              <a:t>abi</a:t>
            </a:r>
            <a:r>
              <a:rPr lang="en-US" altLang="zh-TW" dirty="0"/>
              <a:t>=m64 --with-</a:t>
            </a:r>
            <a:r>
              <a:rPr lang="en-US" altLang="zh-TW" dirty="0" err="1"/>
              <a:t>multilib</a:t>
            </a:r>
            <a:r>
              <a:rPr lang="en-US" altLang="zh-TW" dirty="0"/>
              <a:t>-list=m32,m64,mx32 --enable-</a:t>
            </a:r>
            <a:r>
              <a:rPr lang="en-US" altLang="zh-TW" dirty="0" err="1"/>
              <a:t>multilib</a:t>
            </a:r>
            <a:r>
              <a:rPr lang="en-US" altLang="zh-TW" dirty="0"/>
              <a:t> --with-tune=generic --enable-checking=release --build=x86_64-linux-gnu --host=x86_64-linux-gnu --target=x86_64-linux-gnu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 model: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gcc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version 6.3.0 20170406 (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Debian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6.3.0-12) 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9783"/>
            <a:ext cx="25527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gcc</a:t>
            </a:r>
            <a:r>
              <a:rPr lang="en-US" altLang="zh-TW" dirty="0" smtClean="0"/>
              <a:t> 6.3@kali </a:t>
            </a:r>
            <a:r>
              <a:rPr lang="en-US" altLang="zh-TW" dirty="0" err="1" smtClean="0"/>
              <a:t>linux</a:t>
            </a:r>
            <a:r>
              <a:rPr lang="en-US" altLang="zh-TW" dirty="0" smtClean="0"/>
              <a:t> 2017.1</a:t>
            </a:r>
            <a:br>
              <a:rPr lang="en-US" altLang="zh-TW" dirty="0" smtClean="0"/>
            </a:b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 smtClean="0"/>
          </a:p>
          <a:p>
            <a:pPr algn="ctr"/>
            <a:r>
              <a:rPr lang="zh-TW" altLang="en-US" sz="2800" dirty="0" smtClean="0"/>
              <a:t>查看</a:t>
            </a:r>
            <a:r>
              <a:rPr lang="en-US" altLang="zh-TW" sz="2800" dirty="0" err="1" smtClean="0"/>
              <a:t>gcc</a:t>
            </a:r>
            <a:r>
              <a:rPr lang="zh-TW" altLang="en-US" sz="2800" dirty="0" smtClean="0"/>
              <a:t>版本</a:t>
            </a:r>
            <a:r>
              <a:rPr lang="en-US" altLang="zh-TW" sz="2800" dirty="0" smtClean="0"/>
              <a:t>::</a:t>
            </a:r>
            <a:r>
              <a:rPr lang="zh-TW" altLang="en-US" sz="2800" dirty="0" smtClean="0"/>
              <a:t>  </a:t>
            </a:r>
            <a:endParaRPr lang="en-US" altLang="zh-TW" sz="3200" dirty="0"/>
          </a:p>
          <a:p>
            <a:pPr algn="ctr"/>
            <a:r>
              <a:rPr lang="en-US" altLang="zh-TW" sz="3200" dirty="0" err="1" smtClean="0"/>
              <a:t>gcc</a:t>
            </a:r>
            <a:r>
              <a:rPr lang="en-US" altLang="zh-TW" sz="3200" dirty="0" smtClean="0"/>
              <a:t> –v</a:t>
            </a:r>
          </a:p>
          <a:p>
            <a:pPr algn="ctr"/>
            <a:endParaRPr lang="en-US" altLang="zh-TW" sz="3200" dirty="0"/>
          </a:p>
          <a:p>
            <a:pPr algn="ctr"/>
            <a:endParaRPr lang="zh-TW" altLang="en-US" sz="3200" dirty="0" smtClean="0"/>
          </a:p>
          <a:p>
            <a:pPr algn="ctr"/>
            <a:r>
              <a:rPr lang="zh-TW" altLang="pt-BR" dirty="0" smtClean="0"/>
              <a:t>查看</a:t>
            </a:r>
            <a:r>
              <a:rPr lang="pt-BR" altLang="zh-TW" dirty="0" smtClean="0"/>
              <a:t>gcc</a:t>
            </a:r>
            <a:r>
              <a:rPr lang="zh-TW" altLang="pt-BR" dirty="0" smtClean="0"/>
              <a:t>使用方法</a:t>
            </a:r>
            <a:r>
              <a:rPr lang="pt-BR" altLang="zh-TW" dirty="0" smtClean="0"/>
              <a:t>:</a:t>
            </a:r>
          </a:p>
          <a:p>
            <a:pPr algn="ctr"/>
            <a:r>
              <a:rPr lang="pt-BR" altLang="zh-TW" dirty="0" smtClean="0"/>
              <a:t> gcc --h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324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75118" y="1283474"/>
            <a:ext cx="1777578" cy="33813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</a:t>
            </a:r>
            <a:r>
              <a:rPr lang="en-US" altLang="zh-TW" sz="2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er.c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7749" y="2068964"/>
            <a:ext cx="2163976" cy="36833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en-US" altLang="zh-TW" dirty="0" err="1"/>
              <a:t>helloCTFer.c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7447" y="148852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編譯</a:t>
            </a:r>
          </a:p>
        </p:txBody>
      </p:sp>
      <p:sp>
        <p:nvSpPr>
          <p:cNvPr id="7" name="矩形 6"/>
          <p:cNvSpPr/>
          <p:nvPr/>
        </p:nvSpPr>
        <p:spPr>
          <a:xfrm>
            <a:off x="260772" y="2816534"/>
            <a:ext cx="184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a.out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執行檔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內容版面配置區 3"/>
          <p:cNvSpPr txBox="1">
            <a:spLocks/>
          </p:cNvSpPr>
          <p:nvPr/>
        </p:nvSpPr>
        <p:spPr>
          <a:xfrm>
            <a:off x="415498" y="4312668"/>
            <a:ext cx="1819275" cy="5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./</a:t>
            </a:r>
            <a:r>
              <a:rPr lang="en-US" altLang="zh-TW" dirty="0" err="1" smtClean="0"/>
              <a:t>a.out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3215" y="3807821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a.out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973778" y="2580720"/>
            <a:ext cx="196631" cy="26189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3023" y="150454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①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8293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②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207749" y="392820"/>
            <a:ext cx="1991425" cy="3381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  <a:r>
              <a:rPr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編譯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::1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3075118" y="1873878"/>
            <a:ext cx="4114800" cy="27942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main()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  </a:t>
            </a:r>
            <a:r>
              <a:rPr lang="en-US" altLang="zh-TW" dirty="0" err="1" smtClean="0"/>
              <a:t>printf</a:t>
            </a:r>
            <a:r>
              <a:rPr lang="en-US" altLang="zh-TW" dirty="0" smtClean="0"/>
              <a:t>("Hello </a:t>
            </a:r>
            <a:r>
              <a:rPr lang="en-US" altLang="zh-TW" dirty="0" err="1" smtClean="0"/>
              <a:t>CTFer</a:t>
            </a:r>
            <a:r>
              <a:rPr lang="en-US" altLang="zh-TW" dirty="0" smtClean="0"/>
              <a:t>\n ”);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  return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2875915" y="6229608"/>
            <a:ext cx="3409950" cy="41433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Kali linux 2017.1(32bit)</a:t>
            </a:r>
            <a:endParaRPr lang="zh-TW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內容版面配置區 3"/>
          <p:cNvSpPr txBox="1">
            <a:spLocks/>
          </p:cNvSpPr>
          <p:nvPr/>
        </p:nvSpPr>
        <p:spPr>
          <a:xfrm>
            <a:off x="380099" y="5677166"/>
            <a:ext cx="1819275" cy="5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f</a:t>
            </a:r>
            <a:r>
              <a:rPr lang="en-US" altLang="zh-TW" dirty="0" smtClean="0"/>
              <a:t>ile ./</a:t>
            </a:r>
            <a:r>
              <a:rPr lang="en-US" altLang="zh-TW" dirty="0" err="1" smtClean="0"/>
              <a:t>a.out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-24978" y="520141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③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4035" y="5179851"/>
            <a:ext cx="2071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檢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</a:t>
            </a:r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a.out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檔案格式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112" y="1395862"/>
            <a:ext cx="5597598" cy="31761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dirty="0" smtClean="0"/>
              <a:t>Hello </a:t>
            </a:r>
            <a:r>
              <a:rPr lang="en-US" altLang="zh-TW" dirty="0" err="1" smtClean="0"/>
              <a:t>CTFer</a:t>
            </a:r>
            <a:endParaRPr lang="en-US" altLang="zh-TW" dirty="0" smtClean="0"/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從原始碼到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可執行檔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7" y="3629679"/>
            <a:ext cx="1622738" cy="29544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38148" y="473306"/>
            <a:ext cx="6324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【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推薦好書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】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程式設計師的自我修養：連結、載入、程式庫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92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-20419"/>
            <a:ext cx="2447925" cy="68784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12160" y="59434"/>
            <a:ext cx="2962672" cy="580926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dirty="0" err="1" smtClean="0"/>
              <a:t>XXX.c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325" y="1359705"/>
            <a:ext cx="2314600" cy="532656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預</a:t>
            </a:r>
            <a:r>
              <a:rPr lang="zh-TW" altLang="en-US" dirty="0" smtClean="0"/>
              <a:t>處理階段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2828312" y="1334701"/>
            <a:ext cx="5122912" cy="5809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dirty="0" err="1"/>
              <a:t>g</a:t>
            </a:r>
            <a:r>
              <a:rPr lang="en-US" altLang="zh-TW" dirty="0" err="1" smtClean="0"/>
              <a:t>cc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–E </a:t>
            </a:r>
            <a:r>
              <a:rPr lang="en-US" altLang="zh-TW" dirty="0" err="1"/>
              <a:t>XXX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–o </a:t>
            </a:r>
            <a:r>
              <a:rPr lang="en-US" altLang="zh-TW" dirty="0" err="1"/>
              <a:t>XXX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5389768" y="2036376"/>
            <a:ext cx="2962672" cy="580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查看</a:t>
            </a:r>
            <a:r>
              <a:rPr lang="en-US" altLang="zh-TW" dirty="0" err="1"/>
              <a:t>XXX.i</a:t>
            </a:r>
            <a:r>
              <a:rPr lang="zh-TW" altLang="en-US" dirty="0" smtClean="0"/>
              <a:t>的架構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33325" y="2900472"/>
            <a:ext cx="2314600" cy="532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編譯階段</a:t>
            </a:r>
            <a:endParaRPr lang="zh-TW" altLang="en-US" dirty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2842227" y="2900472"/>
            <a:ext cx="5122912" cy="5809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dirty="0" err="1"/>
              <a:t>g</a:t>
            </a:r>
            <a:r>
              <a:rPr lang="en-US" altLang="zh-TW" dirty="0" err="1" smtClean="0"/>
              <a:t>cc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–S </a:t>
            </a:r>
            <a:r>
              <a:rPr lang="en-US" altLang="zh-TW" dirty="0" err="1"/>
              <a:t>XXX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–o </a:t>
            </a:r>
            <a:r>
              <a:rPr lang="en-US" altLang="zh-TW" dirty="0"/>
              <a:t>XXX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5403683" y="3560929"/>
            <a:ext cx="2962672" cy="580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查看</a:t>
            </a:r>
            <a:r>
              <a:rPr lang="en-US" altLang="zh-TW" dirty="0"/>
              <a:t>XXX.s</a:t>
            </a:r>
            <a:r>
              <a:rPr lang="zh-TW" altLang="en-US" dirty="0" smtClean="0"/>
              <a:t>的架構</a:t>
            </a:r>
            <a:endParaRPr lang="zh-TW" altLang="en-US" dirty="0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133326" y="4312033"/>
            <a:ext cx="2314600" cy="532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組</a:t>
            </a:r>
            <a:r>
              <a:rPr lang="zh-TW" altLang="en-US" dirty="0" smtClean="0"/>
              <a:t>譯階段</a:t>
            </a:r>
            <a:endParaRPr lang="zh-TW" altLang="en-US" dirty="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2944053" y="4347237"/>
            <a:ext cx="5122912" cy="5809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dirty="0" err="1"/>
              <a:t>g</a:t>
            </a:r>
            <a:r>
              <a:rPr lang="en-US" altLang="zh-TW" dirty="0" err="1" smtClean="0"/>
              <a:t>cc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–c </a:t>
            </a:r>
            <a:r>
              <a:rPr lang="en-US" altLang="zh-TW" dirty="0"/>
              <a:t>XXX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.s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–o </a:t>
            </a:r>
            <a:r>
              <a:rPr lang="en-US" altLang="zh-TW" dirty="0" err="1"/>
              <a:t>XXX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.o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5505509" y="4959547"/>
            <a:ext cx="2962672" cy="580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查看</a:t>
            </a:r>
            <a:r>
              <a:rPr lang="en-US" altLang="zh-TW" dirty="0" err="1"/>
              <a:t>XXX.o</a:t>
            </a:r>
            <a:r>
              <a:rPr lang="zh-TW" altLang="en-US" dirty="0" smtClean="0"/>
              <a:t>的架構</a:t>
            </a:r>
            <a:endParaRPr lang="zh-TW" altLang="en-US" dirty="0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84599" y="5585016"/>
            <a:ext cx="2363326" cy="532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連</a:t>
            </a:r>
            <a:r>
              <a:rPr lang="zh-TW" altLang="en-US" dirty="0"/>
              <a:t>結</a:t>
            </a:r>
            <a:r>
              <a:rPr lang="zh-TW" altLang="en-US" dirty="0" smtClean="0"/>
              <a:t>階段</a:t>
            </a:r>
            <a:endParaRPr lang="zh-TW" altLang="en-US" dirty="0"/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2944053" y="5603242"/>
            <a:ext cx="5122912" cy="5809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dirty="0" err="1"/>
              <a:t>g</a:t>
            </a:r>
            <a:r>
              <a:rPr lang="en-US" altLang="zh-TW" dirty="0" err="1" smtClean="0"/>
              <a:t>cc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err="1"/>
              <a:t>XXX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.o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–o </a:t>
            </a:r>
            <a:r>
              <a:rPr lang="en-US" altLang="zh-TW" dirty="0"/>
              <a:t>XXX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207749" y="302221"/>
            <a:ext cx="1991425" cy="3381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  <a:r>
              <a:rPr lang="ja-JP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編譯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::2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圓角矩形圖說文字 13"/>
          <p:cNvSpPr/>
          <p:nvPr/>
        </p:nvSpPr>
        <p:spPr>
          <a:xfrm>
            <a:off x="6984694" y="2713933"/>
            <a:ext cx="1392206" cy="438150"/>
          </a:xfrm>
          <a:prstGeom prst="wedgeRoundRectCallout">
            <a:avLst>
              <a:gd name="adj1" fmla="val -63999"/>
              <a:gd name="adj2" fmla="val 32065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產生的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語</a:t>
            </a:r>
          </a:p>
        </p:txBody>
      </p:sp>
      <p:sp>
        <p:nvSpPr>
          <p:cNvPr id="18" name="圓角矩形圖說文字 17"/>
          <p:cNvSpPr/>
          <p:nvPr/>
        </p:nvSpPr>
        <p:spPr>
          <a:xfrm>
            <a:off x="7208589" y="4191286"/>
            <a:ext cx="1766243" cy="438150"/>
          </a:xfrm>
          <a:prstGeom prst="wedgeRoundRectCallout">
            <a:avLst>
              <a:gd name="adj1" fmla="val -63999"/>
              <a:gd name="adj2" fmla="val 32065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產生的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圓角矩形圖說文字 18"/>
          <p:cNvSpPr/>
          <p:nvPr/>
        </p:nvSpPr>
        <p:spPr>
          <a:xfrm>
            <a:off x="6398964" y="5898597"/>
            <a:ext cx="1858226" cy="438150"/>
          </a:xfrm>
          <a:prstGeom prst="wedgeRoundRectCallout">
            <a:avLst>
              <a:gd name="adj1" fmla="val -60923"/>
              <a:gd name="adj2" fmla="val -52718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產生的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可執行檔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91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6190</TotalTime>
  <Words>4344</Words>
  <Application>Microsoft Office PowerPoint</Application>
  <PresentationFormat>如螢幕大小 (4:3)</PresentationFormat>
  <Paragraphs>852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2" baseType="lpstr">
      <vt:lpstr>SimSun</vt:lpstr>
      <vt:lpstr>Yu Mincho</vt:lpstr>
      <vt:lpstr>新細明體</vt:lpstr>
      <vt:lpstr>標楷體</vt:lpstr>
      <vt:lpstr>Arial</vt:lpstr>
      <vt:lpstr>Calibri</vt:lpstr>
      <vt:lpstr>Calibri Light</vt:lpstr>
      <vt:lpstr>Wingdings</vt:lpstr>
      <vt:lpstr>Office 佈景主題</vt:lpstr>
      <vt:lpstr>編譯與組譯</vt:lpstr>
      <vt:lpstr>PowerPoint 簡報</vt:lpstr>
      <vt:lpstr>PowerPoint 簡報</vt:lpstr>
      <vt:lpstr>PowerPoint 簡報</vt:lpstr>
      <vt:lpstr>PowerPoint 簡報</vt:lpstr>
      <vt:lpstr>PowerPoint 簡報</vt:lpstr>
      <vt:lpstr>helloCTFer.c</vt:lpstr>
      <vt:lpstr>PowerPoint 簡報</vt:lpstr>
      <vt:lpstr>XXX.c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函式庫(Library):重用(reuse)的觀念</vt:lpstr>
      <vt:lpstr>PowerPoint 簡報</vt:lpstr>
      <vt:lpstr>函式庫(Library)可分成三種:</vt:lpstr>
      <vt:lpstr>Linux Dynamic Library Naming Conventions</vt:lpstr>
      <vt:lpstr>常用函式庫</vt:lpstr>
      <vt:lpstr>Linux 的 C 函式庫:: libc vs glibc函式庫</vt:lpstr>
      <vt:lpstr>Linux 的 C 標準函式庫</vt:lpstr>
      <vt:lpstr>Kali linux 2017.1(32bit)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(2)使用靜態函式庫</vt:lpstr>
      <vt:lpstr>PowerPoint 簡報</vt:lpstr>
      <vt:lpstr>PowerPoint 簡報</vt:lpstr>
      <vt:lpstr>$ ln -s libmylib.so.1.0.0 libmylib.so $ ls -al</vt:lpstr>
      <vt:lpstr>$ ln -s libmylib.so.1.0.0 libmylib.so.1 $ ls -al</vt:lpstr>
      <vt:lpstr>PowerPoint 簡報</vt:lpstr>
      <vt:lpstr>readelf -d libmylib.so.1.0.0</vt:lpstr>
      <vt:lpstr>PowerPoint 簡報</vt:lpstr>
      <vt:lpstr>Table 6-1. API Functions </vt:lpstr>
      <vt:lpstr>透過下列API呼叫</vt:lpstr>
      <vt:lpstr>PowerPoint 簡報</vt:lpstr>
      <vt:lpstr>G</vt:lpstr>
      <vt:lpstr>GCC 編譯器指令參數 </vt:lpstr>
      <vt:lpstr>PowerPoint 簡報</vt:lpstr>
      <vt:lpstr>Ch2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</dc:creator>
  <cp:lastModifiedBy>ksu</cp:lastModifiedBy>
  <cp:revision>54</cp:revision>
  <dcterms:created xsi:type="dcterms:W3CDTF">2017-07-06T09:16:48Z</dcterms:created>
  <dcterms:modified xsi:type="dcterms:W3CDTF">2017-07-21T22:31:04Z</dcterms:modified>
</cp:coreProperties>
</file>